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9" d="100"/>
          <a:sy n="109" d="100"/>
        </p:scale>
        <p:origin x="-1662"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標題投影片">
    <p:bg>
      <p:bgRef idx="1003">
        <a:schemeClr val="bg1"/>
      </p:bgRef>
    </p:bg>
    <p:spTree>
      <p:nvGrpSpPr>
        <p:cNvPr id="1" name=""/>
        <p:cNvGrpSpPr/>
        <p:nvPr/>
      </p:nvGrpSpPr>
      <p:grpSpPr>
        <a:xfrm>
          <a:off x="0" y="0"/>
          <a:ext cx="0" cy="0"/>
          <a:chOff x="0" y="0"/>
          <a:chExt cx="0" cy="0"/>
        </a:xfrm>
      </p:grpSpPr>
      <p:sp>
        <p:nvSpPr>
          <p:cNvPr id="12" name="矩形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圓角矩形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副標題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TW" altLang="en-US" smtClean="0"/>
              <a:t>按一下以編輯母片副標題樣式</a:t>
            </a:r>
            <a:endParaRPr kumimoji="0" lang="en-US"/>
          </a:p>
        </p:txBody>
      </p:sp>
      <p:sp>
        <p:nvSpPr>
          <p:cNvPr id="28" name="日期版面配置區 27"/>
          <p:cNvSpPr>
            <a:spLocks noGrp="1"/>
          </p:cNvSpPr>
          <p:nvPr>
            <p:ph type="dt" sz="half" idx="10"/>
          </p:nvPr>
        </p:nvSpPr>
        <p:spPr/>
        <p:txBody>
          <a:bodyPr/>
          <a:lstStyle/>
          <a:p>
            <a:fld id="{BC346FD3-4AC7-419C-BA50-1EF987D2F562}" type="datetimeFigureOut">
              <a:rPr lang="zh-TW" altLang="en-US" smtClean="0"/>
              <a:t>2016/10/20</a:t>
            </a:fld>
            <a:endParaRPr lang="zh-TW" altLang="en-US"/>
          </a:p>
        </p:txBody>
      </p:sp>
      <p:sp>
        <p:nvSpPr>
          <p:cNvPr id="17" name="頁尾版面配置區 16"/>
          <p:cNvSpPr>
            <a:spLocks noGrp="1"/>
          </p:cNvSpPr>
          <p:nvPr>
            <p:ph type="ftr" sz="quarter" idx="11"/>
          </p:nvPr>
        </p:nvSpPr>
        <p:spPr/>
        <p:txBody>
          <a:bodyPr/>
          <a:lstStyle/>
          <a:p>
            <a:endParaRPr lang="zh-TW" altLang="en-US"/>
          </a:p>
        </p:txBody>
      </p:sp>
      <p:sp>
        <p:nvSpPr>
          <p:cNvPr id="29" name="投影片編號版面配置區 28"/>
          <p:cNvSpPr>
            <a:spLocks noGrp="1"/>
          </p:cNvSpPr>
          <p:nvPr>
            <p:ph type="sldNum" sz="quarter" idx="12"/>
          </p:nvPr>
        </p:nvSpPr>
        <p:spPr/>
        <p:txBody>
          <a:bodyPr lIns="0" tIns="0" rIns="0" bIns="0">
            <a:noAutofit/>
          </a:bodyPr>
          <a:lstStyle>
            <a:lvl1pPr>
              <a:defRPr sz="1400">
                <a:solidFill>
                  <a:srgbClr val="FFFFFF"/>
                </a:solidFill>
              </a:defRPr>
            </a:lvl1pPr>
          </a:lstStyle>
          <a:p>
            <a:fld id="{7F648CFE-7263-43A3-AD8E-CC88752BAEB0}" type="slidenum">
              <a:rPr lang="zh-TW" altLang="en-US" smtClean="0"/>
              <a:t>‹#›</a:t>
            </a:fld>
            <a:endParaRPr lang="zh-TW" altLang="en-US"/>
          </a:p>
        </p:txBody>
      </p:sp>
      <p:sp>
        <p:nvSpPr>
          <p:cNvPr id="7" name="矩形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矩形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矩形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標題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zh-TW" altLang="en-US" smtClean="0"/>
              <a:t>按一下以編輯母片標題樣式</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kumimoji="0" lang="zh-TW" altLang="en-US" smtClean="0"/>
              <a:t>按一下以編輯母片標題樣式</a:t>
            </a:r>
            <a:endParaRPr kumimoji="0" lang="en-US"/>
          </a:p>
        </p:txBody>
      </p:sp>
      <p:sp>
        <p:nvSpPr>
          <p:cNvPr id="3" name="直排文字版面配置區 2"/>
          <p:cNvSpPr>
            <a:spLocks noGrp="1"/>
          </p:cNvSpPr>
          <p:nvPr>
            <p:ph type="body" orient="vert" idx="1"/>
          </p:nvPr>
        </p:nvSpPr>
        <p:spPr/>
        <p:txBody>
          <a:bodyPr vert="eaVert"/>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4" name="日期版面配置區 3"/>
          <p:cNvSpPr>
            <a:spLocks noGrp="1"/>
          </p:cNvSpPr>
          <p:nvPr>
            <p:ph type="dt" sz="half" idx="10"/>
          </p:nvPr>
        </p:nvSpPr>
        <p:spPr/>
        <p:txBody>
          <a:bodyPr/>
          <a:lstStyle/>
          <a:p>
            <a:fld id="{BC346FD3-4AC7-419C-BA50-1EF987D2F562}" type="datetimeFigureOut">
              <a:rPr lang="zh-TW" altLang="en-US" smtClean="0"/>
              <a:t>2016/10/20</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7F648CFE-7263-43A3-AD8E-CC88752BAEB0}" type="slidenum">
              <a:rPr lang="zh-TW" altLang="en-US" smtClean="0"/>
              <a:t>‹#›</a:t>
            </a:fld>
            <a:endParaRPr lang="zh-TW"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41"/>
            <a:ext cx="2011680" cy="5851525"/>
          </a:xfrm>
        </p:spPr>
        <p:txBody>
          <a:bodyPr vert="eaVert"/>
          <a:lstStyle/>
          <a:p>
            <a:r>
              <a:rPr kumimoji="0" lang="zh-TW" altLang="en-US" smtClean="0"/>
              <a:t>按一下以編輯母片標題樣式</a:t>
            </a:r>
            <a:endParaRPr kumimoji="0" lang="en-US"/>
          </a:p>
        </p:txBody>
      </p:sp>
      <p:sp>
        <p:nvSpPr>
          <p:cNvPr id="3" name="直排文字版面配置區 2"/>
          <p:cNvSpPr>
            <a:spLocks noGrp="1"/>
          </p:cNvSpPr>
          <p:nvPr>
            <p:ph type="body" orient="vert" idx="1"/>
          </p:nvPr>
        </p:nvSpPr>
        <p:spPr>
          <a:xfrm>
            <a:off x="914400" y="274640"/>
            <a:ext cx="5562600" cy="5851525"/>
          </a:xfrm>
        </p:spPr>
        <p:txBody>
          <a:bodyPr vert="eaVert"/>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4" name="日期版面配置區 3"/>
          <p:cNvSpPr>
            <a:spLocks noGrp="1"/>
          </p:cNvSpPr>
          <p:nvPr>
            <p:ph type="dt" sz="half" idx="10"/>
          </p:nvPr>
        </p:nvSpPr>
        <p:spPr/>
        <p:txBody>
          <a:bodyPr/>
          <a:lstStyle/>
          <a:p>
            <a:fld id="{BC346FD3-4AC7-419C-BA50-1EF987D2F562}" type="datetimeFigureOut">
              <a:rPr lang="zh-TW" altLang="en-US" smtClean="0"/>
              <a:t>2016/10/20</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7F648CFE-7263-43A3-AD8E-CC88752BAEB0}" type="slidenum">
              <a:rPr lang="zh-TW" altLang="en-US" smtClean="0"/>
              <a:t>‹#›</a:t>
            </a:fld>
            <a:endParaRPr lang="zh-TW"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kumimoji="0" lang="zh-TW" altLang="en-US" smtClean="0"/>
              <a:t>按一下以編輯母片標題樣式</a:t>
            </a:r>
            <a:endParaRPr kumimoji="0" lang="en-US"/>
          </a:p>
        </p:txBody>
      </p:sp>
      <p:sp>
        <p:nvSpPr>
          <p:cNvPr id="4" name="日期版面配置區 3"/>
          <p:cNvSpPr>
            <a:spLocks noGrp="1"/>
          </p:cNvSpPr>
          <p:nvPr>
            <p:ph type="dt" sz="half" idx="10"/>
          </p:nvPr>
        </p:nvSpPr>
        <p:spPr/>
        <p:txBody>
          <a:bodyPr/>
          <a:lstStyle/>
          <a:p>
            <a:fld id="{BC346FD3-4AC7-419C-BA50-1EF987D2F562}" type="datetimeFigureOut">
              <a:rPr lang="zh-TW" altLang="en-US" smtClean="0"/>
              <a:t>2016/10/20</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7F648CFE-7263-43A3-AD8E-CC88752BAEB0}" type="slidenum">
              <a:rPr lang="zh-TW" altLang="en-US" smtClean="0"/>
              <a:t>‹#›</a:t>
            </a:fld>
            <a:endParaRPr lang="zh-TW" altLang="en-US"/>
          </a:p>
        </p:txBody>
      </p:sp>
      <p:sp>
        <p:nvSpPr>
          <p:cNvPr id="8" name="內容版面配置區 7"/>
          <p:cNvSpPr>
            <a:spLocks noGrp="1"/>
          </p:cNvSpPr>
          <p:nvPr>
            <p:ph sz="quarter" idx="1"/>
          </p:nvPr>
        </p:nvSpPr>
        <p:spPr>
          <a:xfrm>
            <a:off x="914400" y="1447800"/>
            <a:ext cx="7772400" cy="4572000"/>
          </a:xfrm>
        </p:spPr>
        <p:txBody>
          <a:bodyPr vert="horz"/>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章節標題">
    <p:bg>
      <p:bgRef idx="1003">
        <a:schemeClr val="bg1"/>
      </p:bgRef>
    </p:bg>
    <p:spTree>
      <p:nvGrpSpPr>
        <p:cNvPr id="1" name=""/>
        <p:cNvGrpSpPr/>
        <p:nvPr/>
      </p:nvGrpSpPr>
      <p:grpSpPr>
        <a:xfrm>
          <a:off x="0" y="0"/>
          <a:ext cx="0" cy="0"/>
          <a:chOff x="0" y="0"/>
          <a:chExt cx="0" cy="0"/>
        </a:xfrm>
      </p:grpSpPr>
      <p:sp>
        <p:nvSpPr>
          <p:cNvPr id="11" name="矩形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圓角矩形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標題 1"/>
          <p:cNvSpPr>
            <a:spLocks noGrp="1"/>
          </p:cNvSpPr>
          <p:nvPr>
            <p:ph type="title"/>
          </p:nvPr>
        </p:nvSpPr>
        <p:spPr>
          <a:xfrm>
            <a:off x="722313" y="952500"/>
            <a:ext cx="7772400" cy="1362075"/>
          </a:xfrm>
        </p:spPr>
        <p:txBody>
          <a:bodyPr anchor="b" anchorCtr="0"/>
          <a:lstStyle>
            <a:lvl1pPr algn="l">
              <a:buNone/>
              <a:defRPr sz="4000" b="0" cap="none"/>
            </a:lvl1pPr>
          </a:lstStyle>
          <a:p>
            <a:r>
              <a:rPr kumimoji="0" lang="zh-TW" altLang="en-US" smtClean="0"/>
              <a:t>按一下以編輯母片標題樣式</a:t>
            </a:r>
            <a:endParaRPr kumimoji="0" lang="en-US"/>
          </a:p>
        </p:txBody>
      </p:sp>
      <p:sp>
        <p:nvSpPr>
          <p:cNvPr id="3" name="文字版面配置區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TW" altLang="en-US" smtClean="0"/>
              <a:t>按一下以編輯母片文字樣式</a:t>
            </a:r>
          </a:p>
        </p:txBody>
      </p:sp>
      <p:sp>
        <p:nvSpPr>
          <p:cNvPr id="4" name="日期版面配置區 3"/>
          <p:cNvSpPr>
            <a:spLocks noGrp="1"/>
          </p:cNvSpPr>
          <p:nvPr>
            <p:ph type="dt" sz="half" idx="10"/>
          </p:nvPr>
        </p:nvSpPr>
        <p:spPr/>
        <p:txBody>
          <a:bodyPr/>
          <a:lstStyle/>
          <a:p>
            <a:fld id="{BC346FD3-4AC7-419C-BA50-1EF987D2F562}" type="datetimeFigureOut">
              <a:rPr lang="zh-TW" altLang="en-US" smtClean="0"/>
              <a:t>2016/10/20</a:t>
            </a:fld>
            <a:endParaRPr lang="zh-TW" altLang="en-US"/>
          </a:p>
        </p:txBody>
      </p:sp>
      <p:sp>
        <p:nvSpPr>
          <p:cNvPr id="5" name="頁尾版面配置區 4"/>
          <p:cNvSpPr>
            <a:spLocks noGrp="1"/>
          </p:cNvSpPr>
          <p:nvPr>
            <p:ph type="ftr" sz="quarter" idx="11"/>
          </p:nvPr>
        </p:nvSpPr>
        <p:spPr>
          <a:xfrm>
            <a:off x="800100" y="6172200"/>
            <a:ext cx="4000500" cy="457200"/>
          </a:xfrm>
        </p:spPr>
        <p:txBody>
          <a:bodyPr/>
          <a:lstStyle/>
          <a:p>
            <a:endParaRPr lang="zh-TW" altLang="en-US"/>
          </a:p>
        </p:txBody>
      </p:sp>
      <p:sp>
        <p:nvSpPr>
          <p:cNvPr id="7" name="矩形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矩形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矩形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投影片編號版面配置區 5"/>
          <p:cNvSpPr>
            <a:spLocks noGrp="1"/>
          </p:cNvSpPr>
          <p:nvPr>
            <p:ph type="sldNum" sz="quarter" idx="12"/>
          </p:nvPr>
        </p:nvSpPr>
        <p:spPr>
          <a:xfrm>
            <a:off x="146304" y="6208776"/>
            <a:ext cx="457200" cy="457200"/>
          </a:xfrm>
        </p:spPr>
        <p:txBody>
          <a:bodyPr/>
          <a:lstStyle/>
          <a:p>
            <a:fld id="{7F648CFE-7263-43A3-AD8E-CC88752BAEB0}" type="slidenum">
              <a:rPr lang="zh-TW" altLang="en-US" smtClean="0"/>
              <a:t>‹#›</a:t>
            </a:fld>
            <a:endParaRPr lang="zh-TW"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kumimoji="0" lang="zh-TW" altLang="en-US" smtClean="0"/>
              <a:t>按一下以編輯母片標題樣式</a:t>
            </a:r>
            <a:endParaRPr kumimoji="0" lang="en-US"/>
          </a:p>
        </p:txBody>
      </p:sp>
      <p:sp>
        <p:nvSpPr>
          <p:cNvPr id="5" name="日期版面配置區 4"/>
          <p:cNvSpPr>
            <a:spLocks noGrp="1"/>
          </p:cNvSpPr>
          <p:nvPr>
            <p:ph type="dt" sz="half" idx="10"/>
          </p:nvPr>
        </p:nvSpPr>
        <p:spPr/>
        <p:txBody>
          <a:bodyPr/>
          <a:lstStyle/>
          <a:p>
            <a:fld id="{BC346FD3-4AC7-419C-BA50-1EF987D2F562}" type="datetimeFigureOut">
              <a:rPr lang="zh-TW" altLang="en-US" smtClean="0"/>
              <a:t>2016/10/20</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7F648CFE-7263-43A3-AD8E-CC88752BAEB0}" type="slidenum">
              <a:rPr lang="zh-TW" altLang="en-US" smtClean="0"/>
              <a:t>‹#›</a:t>
            </a:fld>
            <a:endParaRPr lang="zh-TW" altLang="en-US"/>
          </a:p>
        </p:txBody>
      </p:sp>
      <p:sp>
        <p:nvSpPr>
          <p:cNvPr id="9" name="內容版面配置區 8"/>
          <p:cNvSpPr>
            <a:spLocks noGrp="1"/>
          </p:cNvSpPr>
          <p:nvPr>
            <p:ph sz="quarter" idx="1"/>
          </p:nvPr>
        </p:nvSpPr>
        <p:spPr>
          <a:xfrm>
            <a:off x="914400" y="1447800"/>
            <a:ext cx="3749040" cy="4572000"/>
          </a:xfrm>
        </p:spPr>
        <p:txBody>
          <a:bodyPr vert="horz"/>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11" name="內容版面配置區 10"/>
          <p:cNvSpPr>
            <a:spLocks noGrp="1"/>
          </p:cNvSpPr>
          <p:nvPr>
            <p:ph sz="quarter" idx="2"/>
          </p:nvPr>
        </p:nvSpPr>
        <p:spPr>
          <a:xfrm>
            <a:off x="4933950" y="1447800"/>
            <a:ext cx="3749040" cy="4572000"/>
          </a:xfrm>
        </p:spPr>
        <p:txBody>
          <a:bodyPr vert="horz"/>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914400" y="273050"/>
            <a:ext cx="7772400" cy="1143000"/>
          </a:xfrm>
        </p:spPr>
        <p:txBody>
          <a:bodyPr anchor="b" anchorCtr="0"/>
          <a:lstStyle>
            <a:lvl1pPr>
              <a:defRPr/>
            </a:lvl1pPr>
          </a:lstStyle>
          <a:p>
            <a:r>
              <a:rPr kumimoji="0" lang="zh-TW" altLang="en-US" smtClean="0"/>
              <a:t>按一下以編輯母片標題樣式</a:t>
            </a:r>
            <a:endParaRPr kumimoji="0" lang="en-US"/>
          </a:p>
        </p:txBody>
      </p:sp>
      <p:sp>
        <p:nvSpPr>
          <p:cNvPr id="3" name="文字版面配置區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zh-TW" altLang="en-US" smtClean="0"/>
              <a:t>按一下以編輯母片文字樣式</a:t>
            </a:r>
          </a:p>
        </p:txBody>
      </p:sp>
      <p:sp>
        <p:nvSpPr>
          <p:cNvPr id="4" name="文字版面配置區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zh-TW" altLang="en-US" smtClean="0"/>
              <a:t>按一下以編輯母片文字樣式</a:t>
            </a:r>
          </a:p>
        </p:txBody>
      </p:sp>
      <p:sp>
        <p:nvSpPr>
          <p:cNvPr id="7" name="日期版面配置區 6"/>
          <p:cNvSpPr>
            <a:spLocks noGrp="1"/>
          </p:cNvSpPr>
          <p:nvPr>
            <p:ph type="dt" sz="half" idx="10"/>
          </p:nvPr>
        </p:nvSpPr>
        <p:spPr/>
        <p:txBody>
          <a:bodyPr/>
          <a:lstStyle/>
          <a:p>
            <a:fld id="{BC346FD3-4AC7-419C-BA50-1EF987D2F562}" type="datetimeFigureOut">
              <a:rPr lang="zh-TW" altLang="en-US" smtClean="0"/>
              <a:t>2016/10/20</a:t>
            </a:fld>
            <a:endParaRPr lang="zh-TW" altLang="en-US"/>
          </a:p>
        </p:txBody>
      </p:sp>
      <p:sp>
        <p:nvSpPr>
          <p:cNvPr id="8" name="頁尾版面配置區 7"/>
          <p:cNvSpPr>
            <a:spLocks noGrp="1"/>
          </p:cNvSpPr>
          <p:nvPr>
            <p:ph type="ftr" sz="quarter" idx="11"/>
          </p:nvPr>
        </p:nvSpPr>
        <p:spPr/>
        <p:txBody>
          <a:bodyPr/>
          <a:lstStyle/>
          <a:p>
            <a:endParaRPr lang="zh-TW" altLang="en-US"/>
          </a:p>
        </p:txBody>
      </p:sp>
      <p:sp>
        <p:nvSpPr>
          <p:cNvPr id="9" name="投影片編號版面配置區 8"/>
          <p:cNvSpPr>
            <a:spLocks noGrp="1"/>
          </p:cNvSpPr>
          <p:nvPr>
            <p:ph type="sldNum" sz="quarter" idx="12"/>
          </p:nvPr>
        </p:nvSpPr>
        <p:spPr/>
        <p:txBody>
          <a:bodyPr/>
          <a:lstStyle/>
          <a:p>
            <a:fld id="{7F648CFE-7263-43A3-AD8E-CC88752BAEB0}" type="slidenum">
              <a:rPr lang="zh-TW" altLang="en-US" smtClean="0"/>
              <a:t>‹#›</a:t>
            </a:fld>
            <a:endParaRPr lang="zh-TW" altLang="en-US"/>
          </a:p>
        </p:txBody>
      </p:sp>
      <p:sp>
        <p:nvSpPr>
          <p:cNvPr id="11" name="內容版面配置區 10"/>
          <p:cNvSpPr>
            <a:spLocks noGrp="1"/>
          </p:cNvSpPr>
          <p:nvPr>
            <p:ph sz="half" idx="2"/>
          </p:nvPr>
        </p:nvSpPr>
        <p:spPr>
          <a:xfrm>
            <a:off x="914400" y="2247900"/>
            <a:ext cx="3733800" cy="3886200"/>
          </a:xfrm>
        </p:spPr>
        <p:txBody>
          <a:bodyPr vert="horz"/>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13" name="內容版面配置區 12"/>
          <p:cNvSpPr>
            <a:spLocks noGrp="1"/>
          </p:cNvSpPr>
          <p:nvPr>
            <p:ph sz="half" idx="4"/>
          </p:nvPr>
        </p:nvSpPr>
        <p:spPr>
          <a:xfrm>
            <a:off x="4953000" y="2247900"/>
            <a:ext cx="3733800" cy="3886200"/>
          </a:xfrm>
        </p:spPr>
        <p:txBody>
          <a:bodyPr vert="horz"/>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kumimoji="0" lang="zh-TW" altLang="en-US" smtClean="0"/>
              <a:t>按一下以編輯母片標題樣式</a:t>
            </a:r>
            <a:endParaRPr kumimoji="0" lang="en-US"/>
          </a:p>
        </p:txBody>
      </p:sp>
      <p:sp>
        <p:nvSpPr>
          <p:cNvPr id="3" name="日期版面配置區 2"/>
          <p:cNvSpPr>
            <a:spLocks noGrp="1"/>
          </p:cNvSpPr>
          <p:nvPr>
            <p:ph type="dt" sz="half" idx="10"/>
          </p:nvPr>
        </p:nvSpPr>
        <p:spPr/>
        <p:txBody>
          <a:bodyPr/>
          <a:lstStyle/>
          <a:p>
            <a:fld id="{BC346FD3-4AC7-419C-BA50-1EF987D2F562}" type="datetimeFigureOut">
              <a:rPr lang="zh-TW" altLang="en-US" smtClean="0"/>
              <a:t>2016/10/20</a:t>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p>
            <a:fld id="{7F648CFE-7263-43A3-AD8E-CC88752BAEB0}" type="slidenum">
              <a:rPr lang="zh-TW" altLang="en-US" smtClean="0"/>
              <a:t>‹#›</a:t>
            </a:fld>
            <a:endParaRPr lang="zh-TW"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BC346FD3-4AC7-419C-BA50-1EF987D2F562}" type="datetimeFigureOut">
              <a:rPr lang="zh-TW" altLang="en-US" smtClean="0"/>
              <a:t>2016/10/20</a:t>
            </a:fld>
            <a:endParaRPr lang="zh-TW" altLang="en-US"/>
          </a:p>
        </p:txBody>
      </p:sp>
      <p:sp>
        <p:nvSpPr>
          <p:cNvPr id="3" name="頁尾版面配置區 2"/>
          <p:cNvSpPr>
            <a:spLocks noGrp="1"/>
          </p:cNvSpPr>
          <p:nvPr>
            <p:ph type="ftr" sz="quarter" idx="1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7F648CFE-7263-43A3-AD8E-CC88752BAEB0}" type="slidenum">
              <a:rPr lang="zh-TW" altLang="en-US" smtClean="0"/>
              <a:t>‹#›</a:t>
            </a:fld>
            <a:endParaRPr lang="zh-TW"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8" name="矩形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圓角矩形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標題 1"/>
          <p:cNvSpPr>
            <a:spLocks noGrp="1"/>
          </p:cNvSpPr>
          <p:nvPr>
            <p:ph type="title"/>
          </p:nvPr>
        </p:nvSpPr>
        <p:spPr>
          <a:xfrm>
            <a:off x="914400" y="273050"/>
            <a:ext cx="7772400" cy="1143000"/>
          </a:xfrm>
        </p:spPr>
        <p:txBody>
          <a:bodyPr anchor="b" anchorCtr="0"/>
          <a:lstStyle>
            <a:lvl1pPr algn="l">
              <a:buNone/>
              <a:defRPr sz="4000" b="0"/>
            </a:lvl1pPr>
          </a:lstStyle>
          <a:p>
            <a:r>
              <a:rPr kumimoji="0" lang="zh-TW" altLang="en-US" smtClean="0"/>
              <a:t>按一下以編輯母片標題樣式</a:t>
            </a:r>
            <a:endParaRPr kumimoji="0" lang="en-US"/>
          </a:p>
        </p:txBody>
      </p:sp>
      <p:sp>
        <p:nvSpPr>
          <p:cNvPr id="3" name="文字版面配置區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zh-TW" altLang="en-US" smtClean="0"/>
              <a:t>按一下以編輯母片文字樣式</a:t>
            </a:r>
          </a:p>
        </p:txBody>
      </p:sp>
      <p:sp>
        <p:nvSpPr>
          <p:cNvPr id="5" name="日期版面配置區 4"/>
          <p:cNvSpPr>
            <a:spLocks noGrp="1"/>
          </p:cNvSpPr>
          <p:nvPr>
            <p:ph type="dt" sz="half" idx="10"/>
          </p:nvPr>
        </p:nvSpPr>
        <p:spPr/>
        <p:txBody>
          <a:bodyPr/>
          <a:lstStyle/>
          <a:p>
            <a:fld id="{BC346FD3-4AC7-419C-BA50-1EF987D2F562}" type="datetimeFigureOut">
              <a:rPr lang="zh-TW" altLang="en-US" smtClean="0"/>
              <a:t>2016/10/20</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7F648CFE-7263-43A3-AD8E-CC88752BAEB0}" type="slidenum">
              <a:rPr lang="zh-TW" altLang="en-US" smtClean="0"/>
              <a:t>‹#›</a:t>
            </a:fld>
            <a:endParaRPr lang="zh-TW" altLang="en-US"/>
          </a:p>
        </p:txBody>
      </p:sp>
      <p:sp>
        <p:nvSpPr>
          <p:cNvPr id="11" name="內容版面配置區 10"/>
          <p:cNvSpPr>
            <a:spLocks noGrp="1"/>
          </p:cNvSpPr>
          <p:nvPr>
            <p:ph sz="quarter" idx="1"/>
          </p:nvPr>
        </p:nvSpPr>
        <p:spPr>
          <a:xfrm>
            <a:off x="2971800" y="1600200"/>
            <a:ext cx="5715000" cy="4495800"/>
          </a:xfrm>
        </p:spPr>
        <p:txBody>
          <a:bodyPr vert="horz"/>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zh-TW" altLang="en-US" smtClean="0"/>
              <a:t>按一下以編輯母片標題樣式</a:t>
            </a:r>
            <a:endParaRPr kumimoji="0" lang="en-US"/>
          </a:p>
        </p:txBody>
      </p:sp>
      <p:sp>
        <p:nvSpPr>
          <p:cNvPr id="4" name="文字版面配置區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zh-TW" altLang="en-US" smtClean="0"/>
              <a:t>按一下以編輯母片文字樣式</a:t>
            </a:r>
          </a:p>
        </p:txBody>
      </p:sp>
      <p:sp>
        <p:nvSpPr>
          <p:cNvPr id="5" name="日期版面配置區 4"/>
          <p:cNvSpPr>
            <a:spLocks noGrp="1"/>
          </p:cNvSpPr>
          <p:nvPr>
            <p:ph type="dt" sz="half" idx="10"/>
          </p:nvPr>
        </p:nvSpPr>
        <p:spPr/>
        <p:txBody>
          <a:bodyPr/>
          <a:lstStyle/>
          <a:p>
            <a:fld id="{BC346FD3-4AC7-419C-BA50-1EF987D2F562}" type="datetimeFigureOut">
              <a:rPr lang="zh-TW" altLang="en-US" smtClean="0"/>
              <a:t>2016/10/20</a:t>
            </a:fld>
            <a:endParaRPr lang="zh-TW" altLang="en-US"/>
          </a:p>
        </p:txBody>
      </p:sp>
      <p:sp>
        <p:nvSpPr>
          <p:cNvPr id="6" name="頁尾版面配置區 5"/>
          <p:cNvSpPr>
            <a:spLocks noGrp="1"/>
          </p:cNvSpPr>
          <p:nvPr>
            <p:ph type="ftr" sz="quarter" idx="11"/>
          </p:nvPr>
        </p:nvSpPr>
        <p:spPr>
          <a:xfrm>
            <a:off x="914400" y="6172200"/>
            <a:ext cx="3886200" cy="457200"/>
          </a:xfrm>
        </p:spPr>
        <p:txBody>
          <a:bodyPr/>
          <a:lstStyle/>
          <a:p>
            <a:endParaRPr lang="zh-TW" altLang="en-US"/>
          </a:p>
        </p:txBody>
      </p:sp>
      <p:sp>
        <p:nvSpPr>
          <p:cNvPr id="7" name="投影片編號版面配置區 6"/>
          <p:cNvSpPr>
            <a:spLocks noGrp="1"/>
          </p:cNvSpPr>
          <p:nvPr>
            <p:ph type="sldNum" sz="quarter" idx="12"/>
          </p:nvPr>
        </p:nvSpPr>
        <p:spPr>
          <a:xfrm>
            <a:off x="146304" y="6208776"/>
            <a:ext cx="457200" cy="457200"/>
          </a:xfrm>
        </p:spPr>
        <p:txBody>
          <a:bodyPr/>
          <a:lstStyle/>
          <a:p>
            <a:fld id="{7F648CFE-7263-43A3-AD8E-CC88752BAEB0}" type="slidenum">
              <a:rPr lang="zh-TW" altLang="en-US" smtClean="0"/>
              <a:t>‹#›</a:t>
            </a:fld>
            <a:endParaRPr lang="zh-TW" altLang="en-US"/>
          </a:p>
        </p:txBody>
      </p:sp>
      <p:sp>
        <p:nvSpPr>
          <p:cNvPr id="11" name="矩形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矩形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矩形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圖片版面配置區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zh-TW" altLang="en-US" smtClean="0"/>
              <a:t>按一下圖示以新增圖片</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矩形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圓角矩形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標題版面配置區 21"/>
          <p:cNvSpPr>
            <a:spLocks noGrp="1"/>
          </p:cNvSpPr>
          <p:nvPr>
            <p:ph type="title"/>
          </p:nvPr>
        </p:nvSpPr>
        <p:spPr>
          <a:xfrm>
            <a:off x="914400" y="274638"/>
            <a:ext cx="7772400" cy="1143000"/>
          </a:xfrm>
          <a:prstGeom prst="rect">
            <a:avLst/>
          </a:prstGeom>
        </p:spPr>
        <p:txBody>
          <a:bodyPr bIns="91440" anchor="b" anchorCtr="0">
            <a:normAutofit/>
          </a:bodyPr>
          <a:lstStyle/>
          <a:p>
            <a:r>
              <a:rPr kumimoji="0" lang="zh-TW" altLang="en-US" smtClean="0"/>
              <a:t>按一下以編輯母片標題樣式</a:t>
            </a:r>
            <a:endParaRPr kumimoji="0" lang="en-US"/>
          </a:p>
        </p:txBody>
      </p:sp>
      <p:sp>
        <p:nvSpPr>
          <p:cNvPr id="13" name="文字版面配置區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zh-TW" altLang="en-US" smtClean="0"/>
              <a:t>按一下以編輯母片文字樣式</a:t>
            </a:r>
          </a:p>
          <a:p>
            <a:pPr lvl="1" eaLnBrk="1" latinLnBrk="0" hangingPunct="1"/>
            <a:r>
              <a:rPr kumimoji="0" lang="zh-TW" altLang="en-US" smtClean="0"/>
              <a:t>第二層</a:t>
            </a:r>
          </a:p>
          <a:p>
            <a:pPr lvl="2" eaLnBrk="1" latinLnBrk="0" hangingPunct="1"/>
            <a:r>
              <a:rPr kumimoji="0" lang="zh-TW" altLang="en-US" smtClean="0"/>
              <a:t>第三層</a:t>
            </a:r>
          </a:p>
          <a:p>
            <a:pPr lvl="3" eaLnBrk="1" latinLnBrk="0" hangingPunct="1"/>
            <a:r>
              <a:rPr kumimoji="0" lang="zh-TW" altLang="en-US" smtClean="0"/>
              <a:t>第四層</a:t>
            </a:r>
          </a:p>
          <a:p>
            <a:pPr lvl="4" eaLnBrk="1" latinLnBrk="0" hangingPunct="1"/>
            <a:r>
              <a:rPr kumimoji="0" lang="zh-TW" altLang="en-US" smtClean="0"/>
              <a:t>第五層</a:t>
            </a:r>
            <a:endParaRPr kumimoji="0" lang="en-US"/>
          </a:p>
        </p:txBody>
      </p:sp>
      <p:sp>
        <p:nvSpPr>
          <p:cNvPr id="14" name="日期版面配置區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BC346FD3-4AC7-419C-BA50-1EF987D2F562}" type="datetimeFigureOut">
              <a:rPr lang="zh-TW" altLang="en-US" smtClean="0"/>
              <a:t>2016/10/20</a:t>
            </a:fld>
            <a:endParaRPr lang="zh-TW" altLang="en-US"/>
          </a:p>
        </p:txBody>
      </p:sp>
      <p:sp>
        <p:nvSpPr>
          <p:cNvPr id="3" name="頁尾版面配置區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zh-TW" altLang="en-US"/>
          </a:p>
        </p:txBody>
      </p:sp>
      <p:sp>
        <p:nvSpPr>
          <p:cNvPr id="23" name="投影片編號版面配置區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7F648CFE-7263-43A3-AD8E-CC88752BAEB0}" type="slidenum">
              <a:rPr lang="zh-TW" altLang="en-US" smtClean="0"/>
              <a:t>‹#›</a:t>
            </a:fld>
            <a:endParaRPr lang="zh-TW" alt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標題 2"/>
          <p:cNvSpPr>
            <a:spLocks noGrp="1"/>
          </p:cNvSpPr>
          <p:nvPr>
            <p:ph type="subTitle" idx="1"/>
          </p:nvPr>
        </p:nvSpPr>
        <p:spPr/>
        <p:txBody>
          <a:bodyPr/>
          <a:lstStyle/>
          <a:p>
            <a:r>
              <a:rPr lang="zh-TW" altLang="en-US" b="1" dirty="0" smtClean="0">
                <a:solidFill>
                  <a:schemeClr val="tx1"/>
                </a:solidFill>
                <a:latin typeface="+mj-ea"/>
                <a:ea typeface="+mj-ea"/>
              </a:rPr>
              <a:t>張艷羚</a:t>
            </a:r>
            <a:endParaRPr lang="en-US" altLang="zh-TW" b="1" dirty="0" smtClean="0">
              <a:solidFill>
                <a:schemeClr val="tx1"/>
              </a:solidFill>
              <a:latin typeface="+mj-ea"/>
              <a:ea typeface="+mj-ea"/>
            </a:endParaRPr>
          </a:p>
          <a:p>
            <a:r>
              <a:rPr lang="en-US" altLang="zh-TW" b="1" smtClean="0">
                <a:solidFill>
                  <a:schemeClr val="tx1"/>
                </a:solidFill>
                <a:latin typeface="+mj-ea"/>
                <a:ea typeface="+mj-ea"/>
              </a:rPr>
              <a:t>2016/10/28</a:t>
            </a:r>
            <a:endParaRPr lang="en-US" altLang="zh-TW" b="1" dirty="0">
              <a:solidFill>
                <a:schemeClr val="tx1"/>
              </a:solidFill>
              <a:latin typeface="+mj-ea"/>
              <a:ea typeface="+mj-ea"/>
            </a:endParaRPr>
          </a:p>
          <a:p>
            <a:endParaRPr lang="zh-TW" altLang="en-US" dirty="0"/>
          </a:p>
        </p:txBody>
      </p:sp>
      <p:sp>
        <p:nvSpPr>
          <p:cNvPr id="2" name="標題 1"/>
          <p:cNvSpPr>
            <a:spLocks noGrp="1"/>
          </p:cNvSpPr>
          <p:nvPr>
            <p:ph type="ctrTitle"/>
          </p:nvPr>
        </p:nvSpPr>
        <p:spPr/>
        <p:txBody>
          <a:bodyPr/>
          <a:lstStyle/>
          <a:p>
            <a:r>
              <a:rPr lang="en-US" altLang="zh-TW" dirty="0">
                <a:latin typeface="華康隸書體W7(P)" pitchFamily="2" charset="-120"/>
                <a:ea typeface="華康隸書體W7(P)" pitchFamily="2" charset="-120"/>
              </a:rPr>
              <a:t>2016</a:t>
            </a:r>
            <a:r>
              <a:rPr lang="zh-TW" altLang="en-US" dirty="0">
                <a:latin typeface="華康隸書體W7(P)" pitchFamily="2" charset="-120"/>
                <a:ea typeface="華康隸書體W7(P)" pitchFamily="2" charset="-120"/>
              </a:rPr>
              <a:t>年  </a:t>
            </a:r>
            <a:r>
              <a:rPr lang="zh-TW" altLang="en-US" dirty="0" smtClean="0">
                <a:latin typeface="華康隸書體W7(P)" pitchFamily="2" charset="-120"/>
                <a:ea typeface="華康隸書體W7(P)" pitchFamily="2" charset="-120"/>
              </a:rPr>
              <a:t>第三次</a:t>
            </a:r>
            <a:r>
              <a:rPr lang="zh-TW" altLang="en-US" dirty="0">
                <a:latin typeface="華康隸書體W7(P)" pitchFamily="2" charset="-120"/>
                <a:ea typeface="華康隸書體W7(P)" pitchFamily="2" charset="-120"/>
              </a:rPr>
              <a:t/>
            </a:r>
            <a:br>
              <a:rPr lang="zh-TW" altLang="en-US" dirty="0">
                <a:latin typeface="華康隸書體W7(P)" pitchFamily="2" charset="-120"/>
                <a:ea typeface="華康隸書體W7(P)" pitchFamily="2" charset="-120"/>
              </a:rPr>
            </a:br>
            <a:r>
              <a:rPr lang="zh-TW" altLang="en-US" dirty="0">
                <a:latin typeface="華康隸書體W7(P)" pitchFamily="2" charset="-120"/>
                <a:ea typeface="華康隸書體W7(P)" pitchFamily="2" charset="-120"/>
              </a:rPr>
              <a:t>資訊安全教育訓練</a:t>
            </a:r>
            <a:endParaRPr lang="zh-TW" altLang="en-US" dirty="0"/>
          </a:p>
        </p:txBody>
      </p:sp>
    </p:spTree>
    <p:extLst>
      <p:ext uri="{BB962C8B-B14F-4D97-AF65-F5344CB8AC3E}">
        <p14:creationId xmlns:p14="http://schemas.microsoft.com/office/powerpoint/2010/main" val="36099961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latin typeface="華康新特圓體" panose="020F0909000000000000" pitchFamily="49" charset="-120"/>
                <a:ea typeface="華康新特圓體" panose="020F0909000000000000" pitchFamily="49" charset="-120"/>
              </a:rPr>
              <a:t>資安案例</a:t>
            </a:r>
            <a:r>
              <a:rPr lang="en-US" altLang="zh-TW" dirty="0">
                <a:latin typeface="華康新特圓體" panose="020F0909000000000000" pitchFamily="49" charset="-120"/>
                <a:ea typeface="華康新特圓體" panose="020F0909000000000000" pitchFamily="49" charset="-120"/>
              </a:rPr>
              <a:t>-</a:t>
            </a:r>
            <a:r>
              <a:rPr lang="zh-TW" altLang="en-US" dirty="0">
                <a:latin typeface="華康新特圓體" panose="020F0909000000000000" pitchFamily="49" charset="-120"/>
                <a:ea typeface="華康新特圓體" panose="020F0909000000000000" pitchFamily="49" charset="-120"/>
              </a:rPr>
              <a:t>個資外洩</a:t>
            </a:r>
          </a:p>
        </p:txBody>
      </p:sp>
      <p:sp>
        <p:nvSpPr>
          <p:cNvPr id="3" name="內容版面配置區 2"/>
          <p:cNvSpPr>
            <a:spLocks noGrp="1"/>
          </p:cNvSpPr>
          <p:nvPr>
            <p:ph sz="quarter" idx="1"/>
          </p:nvPr>
        </p:nvSpPr>
        <p:spPr/>
        <p:txBody>
          <a:bodyPr/>
          <a:lstStyle/>
          <a:p>
            <a:r>
              <a:rPr lang="en-US" altLang="zh-TW" sz="2800" dirty="0">
                <a:latin typeface="+mj-ea"/>
                <a:ea typeface="+mj-ea"/>
              </a:rPr>
              <a:t>105-8-30 </a:t>
            </a:r>
            <a:r>
              <a:rPr lang="zh-TW" altLang="en-US" sz="2800" dirty="0">
                <a:latin typeface="+mj-ea"/>
                <a:ea typeface="+mj-ea"/>
              </a:rPr>
              <a:t>南山人壽洩個資</a:t>
            </a:r>
            <a:r>
              <a:rPr lang="en-US" altLang="zh-TW" sz="2800" dirty="0">
                <a:latin typeface="+mj-ea"/>
                <a:ea typeface="+mj-ea"/>
              </a:rPr>
              <a:t/>
            </a:r>
            <a:br>
              <a:rPr lang="en-US" altLang="zh-TW" sz="2800" dirty="0">
                <a:latin typeface="+mj-ea"/>
                <a:ea typeface="+mj-ea"/>
              </a:rPr>
            </a:br>
            <a:r>
              <a:rPr lang="zh-TW" altLang="en-US" sz="2800" dirty="0">
                <a:latin typeface="+mj-ea"/>
                <a:ea typeface="+mj-ea"/>
              </a:rPr>
              <a:t>南山人壽之保戶反映收到陌生人之保單資料，初步研判應是電腦失誤。金管會已請南山人壽說明，公司可能涉及個資法，會依規定懲處。因</a:t>
            </a:r>
            <a:r>
              <a:rPr lang="zh-TW" altLang="en-US" sz="2800" dirty="0">
                <a:solidFill>
                  <a:srgbClr val="FF0000"/>
                </a:solidFill>
                <a:latin typeface="+mj-ea"/>
                <a:ea typeface="+mj-ea"/>
              </a:rPr>
              <a:t>個資法在內稽內控辦法中</a:t>
            </a:r>
            <a:r>
              <a:rPr lang="zh-TW" altLang="en-US" sz="2800" dirty="0">
                <a:latin typeface="+mj-ea"/>
                <a:ea typeface="+mj-ea"/>
              </a:rPr>
              <a:t>，若未建立或未執行針對客戶資料和安全保護之規範，可處 </a:t>
            </a:r>
            <a:r>
              <a:rPr lang="en-US" altLang="zh-TW" sz="2800" dirty="0">
                <a:latin typeface="+mj-ea"/>
                <a:ea typeface="+mj-ea"/>
              </a:rPr>
              <a:t>60~600</a:t>
            </a:r>
            <a:r>
              <a:rPr lang="zh-TW" altLang="en-US" sz="2800" dirty="0">
                <a:latin typeface="+mj-ea"/>
                <a:ea typeface="+mj-ea"/>
              </a:rPr>
              <a:t> 萬罰款。</a:t>
            </a:r>
            <a:endParaRPr lang="en-US" altLang="zh-TW" sz="2800" dirty="0">
              <a:latin typeface="+mj-ea"/>
              <a:ea typeface="+mj-ea"/>
            </a:endParaRPr>
          </a:p>
          <a:p>
            <a:endParaRPr lang="zh-TW" altLang="en-US" dirty="0"/>
          </a:p>
        </p:txBody>
      </p:sp>
    </p:spTree>
    <p:extLst>
      <p:ext uri="{BB962C8B-B14F-4D97-AF65-F5344CB8AC3E}">
        <p14:creationId xmlns:p14="http://schemas.microsoft.com/office/powerpoint/2010/main" val="17702020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ea typeface="華康隸書體W7(P)" pitchFamily="2" charset="-120"/>
              </a:rPr>
              <a:t>資安風險</a:t>
            </a:r>
            <a:endParaRPr lang="zh-TW" altLang="en-US" dirty="0">
              <a:latin typeface="華康新特圓體" panose="020F0909000000000000" pitchFamily="49" charset="-120"/>
              <a:ea typeface="華康新特圓體" panose="020F0909000000000000" pitchFamily="49" charset="-120"/>
            </a:endParaRPr>
          </a:p>
        </p:txBody>
      </p:sp>
      <p:sp>
        <p:nvSpPr>
          <p:cNvPr id="3" name="內容版面配置區 2"/>
          <p:cNvSpPr>
            <a:spLocks noGrp="1"/>
          </p:cNvSpPr>
          <p:nvPr>
            <p:ph sz="quarter" idx="1"/>
          </p:nvPr>
        </p:nvSpPr>
        <p:spPr/>
        <p:txBody>
          <a:bodyPr>
            <a:normAutofit fontScale="92500"/>
          </a:bodyPr>
          <a:lstStyle/>
          <a:p>
            <a:pPr marL="457200" indent="-457200">
              <a:lnSpc>
                <a:spcPct val="80000"/>
              </a:lnSpc>
            </a:pPr>
            <a:r>
              <a:rPr lang="en-US" altLang="zh-TW" dirty="0">
                <a:latin typeface="+mj-ea"/>
                <a:ea typeface="+mj-ea"/>
              </a:rPr>
              <a:t>105/8/15</a:t>
            </a:r>
          </a:p>
          <a:p>
            <a:pPr marL="457200" indent="-457200">
              <a:lnSpc>
                <a:spcPct val="80000"/>
              </a:lnSpc>
            </a:pPr>
            <a:r>
              <a:rPr lang="zh-TW" altLang="en-US" dirty="0">
                <a:latin typeface="+mj-ea"/>
                <a:ea typeface="+mj-ea"/>
              </a:rPr>
              <a:t>手機遊戲 </a:t>
            </a:r>
            <a:r>
              <a:rPr lang="en-US" altLang="zh-TW" dirty="0">
                <a:latin typeface="+mj-ea"/>
                <a:ea typeface="+mj-ea"/>
              </a:rPr>
              <a:t>POKEMON GO </a:t>
            </a:r>
            <a:r>
              <a:rPr lang="zh-TW" altLang="en-US" dirty="0">
                <a:latin typeface="+mj-ea"/>
                <a:ea typeface="+mj-ea"/>
              </a:rPr>
              <a:t>流行，吸引不少台灣民眾即使炎炎夏日仍走出家門抓寶，專家提醒，該款遊戲使用</a:t>
            </a:r>
            <a:r>
              <a:rPr lang="en-US" altLang="zh-TW" dirty="0">
                <a:latin typeface="+mj-ea"/>
                <a:ea typeface="+mj-ea"/>
              </a:rPr>
              <a:t>AR</a:t>
            </a:r>
            <a:r>
              <a:rPr lang="zh-TW" altLang="en-US" dirty="0">
                <a:latin typeface="+mj-ea"/>
                <a:ea typeface="+mj-ea"/>
              </a:rPr>
              <a:t>、</a:t>
            </a:r>
            <a:r>
              <a:rPr lang="en-US" altLang="zh-TW" dirty="0">
                <a:latin typeface="+mj-ea"/>
                <a:ea typeface="+mj-ea"/>
              </a:rPr>
              <a:t>GPS</a:t>
            </a:r>
            <a:r>
              <a:rPr lang="zh-TW" altLang="en-US" dirty="0">
                <a:latin typeface="+mj-ea"/>
                <a:ea typeface="+mj-ea"/>
              </a:rPr>
              <a:t>等技術，讓遊戲業者知道玩家在哪些地方出沒、對什麼有興趣、甚至居家擺設等個資也都可以一覽無遺。</a:t>
            </a:r>
          </a:p>
          <a:p>
            <a:pPr marL="457200" indent="-457200">
              <a:lnSpc>
                <a:spcPct val="80000"/>
              </a:lnSpc>
            </a:pPr>
            <a:r>
              <a:rPr lang="zh-TW" altLang="en-US" dirty="0">
                <a:solidFill>
                  <a:srgbClr val="FF0000"/>
                </a:solidFill>
                <a:latin typeface="+mj-ea"/>
                <a:ea typeface="+mj-ea"/>
              </a:rPr>
              <a:t>存取權限和隱私風險</a:t>
            </a:r>
            <a:r>
              <a:rPr lang="zh-TW" altLang="en-US" dirty="0">
                <a:latin typeface="+mj-ea"/>
                <a:ea typeface="+mj-ea"/>
              </a:rPr>
              <a:t>：該遊戲要求玩家給予各種存取權限，包括完全訪問使用者的</a:t>
            </a:r>
            <a:r>
              <a:rPr lang="en-US" altLang="zh-TW" dirty="0">
                <a:latin typeface="+mj-ea"/>
                <a:ea typeface="+mj-ea"/>
              </a:rPr>
              <a:t>Google</a:t>
            </a:r>
            <a:r>
              <a:rPr lang="zh-TW" altLang="en-US" dirty="0">
                <a:latin typeface="+mj-ea"/>
                <a:ea typeface="+mj-ea"/>
              </a:rPr>
              <a:t>帳戶。</a:t>
            </a:r>
          </a:p>
          <a:p>
            <a:pPr marL="457200" indent="-457200">
              <a:lnSpc>
                <a:spcPct val="80000"/>
              </a:lnSpc>
            </a:pPr>
            <a:r>
              <a:rPr lang="zh-TW" altLang="en-US" dirty="0">
                <a:latin typeface="+mj-ea"/>
                <a:ea typeface="+mj-ea"/>
              </a:rPr>
              <a:t>免費 </a:t>
            </a:r>
            <a:r>
              <a:rPr lang="en-US" altLang="zh-TW" dirty="0" err="1">
                <a:latin typeface="+mj-ea"/>
                <a:ea typeface="+mj-ea"/>
              </a:rPr>
              <a:t>PokeCoin</a:t>
            </a:r>
            <a:r>
              <a:rPr lang="zh-TW" altLang="en-US" dirty="0">
                <a:latin typeface="+mj-ea"/>
                <a:ea typeface="+mj-ea"/>
              </a:rPr>
              <a:t> 騙局：玩家可以購買被稱為虛擬貨幣，用來購買遊戲中的道具。網路上有「</a:t>
            </a:r>
            <a:r>
              <a:rPr lang="en-US" altLang="zh-TW" dirty="0" err="1">
                <a:latin typeface="+mj-ea"/>
                <a:ea typeface="+mj-ea"/>
              </a:rPr>
              <a:t>Pokemon</a:t>
            </a:r>
            <a:r>
              <a:rPr lang="en-US" altLang="zh-TW" dirty="0">
                <a:latin typeface="+mj-ea"/>
                <a:ea typeface="+mj-ea"/>
              </a:rPr>
              <a:t> GO</a:t>
            </a:r>
            <a:r>
              <a:rPr lang="zh-TW" altLang="en-US" dirty="0">
                <a:latin typeface="+mj-ea"/>
                <a:ea typeface="+mj-ea"/>
              </a:rPr>
              <a:t> 免費幣產生器」，很容易是典型的調查騙局的連結。</a:t>
            </a:r>
          </a:p>
          <a:p>
            <a:pPr marL="457200" indent="-457200">
              <a:lnSpc>
                <a:spcPct val="80000"/>
              </a:lnSpc>
            </a:pPr>
            <a:r>
              <a:rPr lang="zh-TW" altLang="en-US" dirty="0">
                <a:latin typeface="+mj-ea"/>
                <a:ea typeface="+mj-ea"/>
              </a:rPr>
              <a:t>現實生活中的</a:t>
            </a:r>
            <a:r>
              <a:rPr lang="zh-TW" altLang="en-US" dirty="0">
                <a:solidFill>
                  <a:srgbClr val="FF0000"/>
                </a:solidFill>
                <a:latin typeface="+mj-ea"/>
                <a:ea typeface="+mj-ea"/>
              </a:rPr>
              <a:t>安全風險</a:t>
            </a:r>
            <a:r>
              <a:rPr lang="zh-TW" altLang="en-US" dirty="0">
                <a:latin typeface="+mj-ea"/>
                <a:ea typeface="+mj-ea"/>
              </a:rPr>
              <a:t>：遊戲場景能夠吸引眾多使用者前往該地點，犯罪分子能夠使用遊戲中的引誘功能，將目標受害者引誘到特定位置，從而犯罪。</a:t>
            </a:r>
          </a:p>
          <a:p>
            <a:endParaRPr lang="zh-TW" altLang="en-US" dirty="0"/>
          </a:p>
        </p:txBody>
      </p:sp>
    </p:spTree>
    <p:extLst>
      <p:ext uri="{BB962C8B-B14F-4D97-AF65-F5344CB8AC3E}">
        <p14:creationId xmlns:p14="http://schemas.microsoft.com/office/powerpoint/2010/main" val="25093376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914400" y="908720"/>
            <a:ext cx="7772400" cy="1872208"/>
          </a:xfrm>
        </p:spPr>
        <p:txBody>
          <a:bodyPr>
            <a:normAutofit/>
          </a:bodyPr>
          <a:lstStyle/>
          <a:p>
            <a:pPr algn="ctr"/>
            <a:r>
              <a:rPr lang="zh-TW" altLang="en-US" sz="6000" dirty="0" smtClean="0">
                <a:latin typeface="華康新特圓體" panose="020F0909000000000000" pitchFamily="49" charset="-120"/>
                <a:ea typeface="華康新特圓體" panose="020F0909000000000000" pitchFamily="49" charset="-120"/>
              </a:rPr>
              <a:t>簡報結束</a:t>
            </a:r>
            <a:endParaRPr lang="zh-TW" altLang="en-US" sz="6000" dirty="0">
              <a:latin typeface="華康新特圓體" panose="020F0909000000000000" pitchFamily="49" charset="-120"/>
              <a:ea typeface="華康新特圓體" panose="020F0909000000000000" pitchFamily="49" charset="-120"/>
            </a:endParaRPr>
          </a:p>
        </p:txBody>
      </p:sp>
      <p:sp>
        <p:nvSpPr>
          <p:cNvPr id="3" name="內容版面配置區 2"/>
          <p:cNvSpPr>
            <a:spLocks noGrp="1"/>
          </p:cNvSpPr>
          <p:nvPr>
            <p:ph sz="quarter" idx="1"/>
          </p:nvPr>
        </p:nvSpPr>
        <p:spPr>
          <a:xfrm>
            <a:off x="251520" y="4005064"/>
            <a:ext cx="8435280" cy="1152128"/>
          </a:xfrm>
        </p:spPr>
        <p:txBody>
          <a:bodyPr>
            <a:normAutofit/>
          </a:bodyPr>
          <a:lstStyle/>
          <a:p>
            <a:pPr algn="ctr">
              <a:spcBef>
                <a:spcPct val="0"/>
              </a:spcBef>
              <a:buClrTx/>
              <a:buSzTx/>
              <a:buNone/>
            </a:pPr>
            <a:r>
              <a:rPr lang="zh-TW" altLang="en-US" sz="2800" b="1" dirty="0" smtClean="0">
                <a:solidFill>
                  <a:schemeClr val="accent2">
                    <a:lumMod val="60000"/>
                    <a:lumOff val="40000"/>
                  </a:schemeClr>
                </a:solidFill>
                <a:ea typeface="華康隸書體W7(P)" pitchFamily="2" charset="-120"/>
              </a:rPr>
              <a:t>  請</a:t>
            </a:r>
            <a:r>
              <a:rPr lang="zh-TW" altLang="en-US" sz="2800" b="1" dirty="0">
                <a:solidFill>
                  <a:schemeClr val="accent2">
                    <a:lumMod val="60000"/>
                    <a:lumOff val="40000"/>
                  </a:schemeClr>
                </a:solidFill>
                <a:ea typeface="華康隸書體W7(P)" pitchFamily="2" charset="-120"/>
              </a:rPr>
              <a:t>記得簽名</a:t>
            </a:r>
          </a:p>
          <a:p>
            <a:pPr algn="ctr">
              <a:spcBef>
                <a:spcPct val="0"/>
              </a:spcBef>
              <a:buClrTx/>
              <a:buSzTx/>
              <a:buNone/>
            </a:pPr>
            <a:r>
              <a:rPr lang="zh-TW" altLang="en-US" sz="2800" b="1" dirty="0">
                <a:solidFill>
                  <a:schemeClr val="accent2">
                    <a:lumMod val="60000"/>
                    <a:lumOff val="40000"/>
                  </a:schemeClr>
                </a:solidFill>
                <a:ea typeface="華康隸書體W7(P)" pitchFamily="2" charset="-120"/>
              </a:rPr>
              <a:t>謝謝！</a:t>
            </a:r>
          </a:p>
          <a:p>
            <a:endParaRPr lang="zh-TW" altLang="en-US" dirty="0"/>
          </a:p>
        </p:txBody>
      </p:sp>
    </p:spTree>
    <p:extLst>
      <p:ext uri="{BB962C8B-B14F-4D97-AF65-F5344CB8AC3E}">
        <p14:creationId xmlns:p14="http://schemas.microsoft.com/office/powerpoint/2010/main" val="24436457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solidFill>
                  <a:schemeClr val="tx1"/>
                </a:solidFill>
                <a:latin typeface="+mj-ea"/>
              </a:rPr>
              <a:t>我們公司的 </a:t>
            </a:r>
            <a:r>
              <a:rPr lang="en-US" altLang="zh-TW" dirty="0">
                <a:solidFill>
                  <a:schemeClr val="tx1"/>
                </a:solidFill>
                <a:latin typeface="+mj-ea"/>
              </a:rPr>
              <a:t>ISO</a:t>
            </a:r>
            <a:r>
              <a:rPr lang="zh-TW" altLang="en-US" dirty="0">
                <a:solidFill>
                  <a:schemeClr val="tx1"/>
                </a:solidFill>
                <a:latin typeface="+mj-ea"/>
              </a:rPr>
              <a:t>認證</a:t>
            </a:r>
          </a:p>
        </p:txBody>
      </p:sp>
      <p:sp>
        <p:nvSpPr>
          <p:cNvPr id="3" name="內容版面配置區 2"/>
          <p:cNvSpPr>
            <a:spLocks noGrp="1"/>
          </p:cNvSpPr>
          <p:nvPr>
            <p:ph sz="quarter" idx="1"/>
          </p:nvPr>
        </p:nvSpPr>
        <p:spPr/>
        <p:txBody>
          <a:bodyPr/>
          <a:lstStyle/>
          <a:p>
            <a:r>
              <a:rPr lang="en-US" altLang="zh-TW" dirty="0">
                <a:latin typeface="+mj-ea"/>
                <a:ea typeface="+mj-ea"/>
              </a:rPr>
              <a:t>BS10012:2009 </a:t>
            </a:r>
            <a:r>
              <a:rPr lang="zh-TW" altLang="en-US" dirty="0">
                <a:latin typeface="+mj-ea"/>
                <a:ea typeface="+mj-ea"/>
              </a:rPr>
              <a:t>個人資訊管理系統</a:t>
            </a:r>
          </a:p>
          <a:p>
            <a:r>
              <a:rPr lang="zh-TW" altLang="en-US" dirty="0" smtClean="0">
                <a:solidFill>
                  <a:schemeClr val="accent2">
                    <a:lumMod val="60000"/>
                    <a:lumOff val="40000"/>
                  </a:schemeClr>
                </a:solidFill>
                <a:latin typeface="+mj-ea"/>
                <a:ea typeface="+mj-ea"/>
              </a:rPr>
              <a:t>目前進行三年</a:t>
            </a:r>
            <a:r>
              <a:rPr lang="zh-TW" altLang="en-US" dirty="0">
                <a:solidFill>
                  <a:schemeClr val="accent2">
                    <a:lumMod val="60000"/>
                    <a:lumOff val="40000"/>
                  </a:schemeClr>
                </a:solidFill>
                <a:latin typeface="+mj-ea"/>
                <a:ea typeface="+mj-ea"/>
              </a:rPr>
              <a:t>一度換</a:t>
            </a:r>
            <a:r>
              <a:rPr lang="zh-TW" altLang="en-US" dirty="0" smtClean="0">
                <a:solidFill>
                  <a:schemeClr val="accent2">
                    <a:lumMod val="60000"/>
                    <a:lumOff val="40000"/>
                  </a:schemeClr>
                </a:solidFill>
                <a:latin typeface="+mj-ea"/>
                <a:ea typeface="+mj-ea"/>
              </a:rPr>
              <a:t>證複評審核</a:t>
            </a:r>
            <a:r>
              <a:rPr lang="zh-TW" altLang="en-US" dirty="0">
                <a:solidFill>
                  <a:schemeClr val="accent2">
                    <a:lumMod val="60000"/>
                    <a:lumOff val="40000"/>
                  </a:schemeClr>
                </a:solidFill>
                <a:latin typeface="+mj-ea"/>
                <a:ea typeface="+mj-ea"/>
              </a:rPr>
              <a:t>。</a:t>
            </a:r>
            <a:r>
              <a:rPr lang="en-US" altLang="zh-TW" dirty="0">
                <a:solidFill>
                  <a:schemeClr val="accent2">
                    <a:lumMod val="60000"/>
                    <a:lumOff val="40000"/>
                  </a:schemeClr>
                </a:solidFill>
                <a:latin typeface="+mj-ea"/>
                <a:ea typeface="+mj-ea"/>
              </a:rPr>
              <a:t/>
            </a:r>
            <a:br>
              <a:rPr lang="en-US" altLang="zh-TW" dirty="0">
                <a:solidFill>
                  <a:schemeClr val="accent2">
                    <a:lumMod val="60000"/>
                    <a:lumOff val="40000"/>
                  </a:schemeClr>
                </a:solidFill>
                <a:latin typeface="+mj-ea"/>
                <a:ea typeface="+mj-ea"/>
              </a:rPr>
            </a:br>
            <a:r>
              <a:rPr lang="zh-TW" altLang="en-US" dirty="0">
                <a:solidFill>
                  <a:schemeClr val="accent2">
                    <a:lumMod val="60000"/>
                    <a:lumOff val="40000"/>
                  </a:schemeClr>
                </a:solidFill>
                <a:latin typeface="+mj-ea"/>
                <a:ea typeface="+mj-ea"/>
              </a:rPr>
              <a:t>有效期限：</a:t>
            </a:r>
            <a:r>
              <a:rPr lang="en-US" altLang="zh-TW" dirty="0" smtClean="0">
                <a:solidFill>
                  <a:schemeClr val="accent2">
                    <a:lumMod val="60000"/>
                    <a:lumOff val="40000"/>
                  </a:schemeClr>
                </a:solidFill>
                <a:latin typeface="+mj-ea"/>
                <a:ea typeface="+mj-ea"/>
              </a:rPr>
              <a:t>2014.1.08.~2017.1.07</a:t>
            </a:r>
            <a:endParaRPr lang="en-US" altLang="zh-TW" dirty="0">
              <a:solidFill>
                <a:schemeClr val="accent2">
                  <a:lumMod val="60000"/>
                  <a:lumOff val="40000"/>
                </a:schemeClr>
              </a:solidFill>
              <a:latin typeface="+mj-ea"/>
              <a:ea typeface="+mj-ea"/>
            </a:endParaRPr>
          </a:p>
          <a:p>
            <a:endParaRPr lang="zh-TW" altLang="en-US" dirty="0"/>
          </a:p>
        </p:txBody>
      </p:sp>
    </p:spTree>
    <p:extLst>
      <p:ext uri="{BB962C8B-B14F-4D97-AF65-F5344CB8AC3E}">
        <p14:creationId xmlns:p14="http://schemas.microsoft.com/office/powerpoint/2010/main" val="30648458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solidFill>
                  <a:schemeClr val="tx1"/>
                </a:solidFill>
                <a:latin typeface="+mj-ea"/>
              </a:rPr>
              <a:t>電腦設備使用、文件管理要求</a:t>
            </a:r>
          </a:p>
        </p:txBody>
      </p:sp>
      <p:sp>
        <p:nvSpPr>
          <p:cNvPr id="3" name="內容版面配置區 2"/>
          <p:cNvSpPr>
            <a:spLocks noGrp="1"/>
          </p:cNvSpPr>
          <p:nvPr>
            <p:ph sz="quarter" idx="1"/>
          </p:nvPr>
        </p:nvSpPr>
        <p:spPr/>
        <p:txBody>
          <a:bodyPr/>
          <a:lstStyle/>
          <a:p>
            <a:r>
              <a:rPr lang="zh-TW" altLang="en-US" sz="2800" b="1" dirty="0">
                <a:solidFill>
                  <a:schemeClr val="accent2">
                    <a:lumMod val="60000"/>
                    <a:lumOff val="40000"/>
                  </a:schemeClr>
                </a:solidFill>
                <a:latin typeface="+mj-ea"/>
                <a:ea typeface="+mj-ea"/>
              </a:rPr>
              <a:t>離開工作崗位時，請將電腦鎖定或登出。</a:t>
            </a:r>
          </a:p>
          <a:p>
            <a:r>
              <a:rPr lang="zh-TW" altLang="en-US" sz="2800" b="1" dirty="0">
                <a:solidFill>
                  <a:schemeClr val="accent2">
                    <a:lumMod val="60000"/>
                    <a:lumOff val="40000"/>
                  </a:schemeClr>
                </a:solidFill>
                <a:latin typeface="+mj-ea"/>
                <a:ea typeface="+mj-ea"/>
              </a:rPr>
              <a:t>下班後請將電腦關機，並遵守桌面淨空政策，文件紙本放置抽屜上鎖。</a:t>
            </a:r>
          </a:p>
          <a:p>
            <a:r>
              <a:rPr lang="zh-TW" altLang="en-US" sz="2800" b="1" dirty="0">
                <a:solidFill>
                  <a:schemeClr val="accent2">
                    <a:lumMod val="60000"/>
                    <a:lumOff val="40000"/>
                  </a:schemeClr>
                </a:solidFill>
                <a:latin typeface="+mj-ea"/>
                <a:ea typeface="+mj-ea"/>
              </a:rPr>
              <a:t>帳號及密碼僅供個人使用，不得告知其他人。</a:t>
            </a:r>
          </a:p>
          <a:p>
            <a:r>
              <a:rPr lang="zh-TW" altLang="en-US" sz="2800" b="1" dirty="0">
                <a:solidFill>
                  <a:schemeClr val="accent2">
                    <a:lumMod val="60000"/>
                    <a:lumOff val="40000"/>
                  </a:schemeClr>
                </a:solidFill>
                <a:latin typeface="+mj-ea"/>
                <a:ea typeface="+mj-ea"/>
              </a:rPr>
              <a:t>帳號密碼不慎遺失外洩，請立即通報資安單位。</a:t>
            </a:r>
            <a:endParaRPr lang="en-US" altLang="zh-TW" sz="2800" b="1" dirty="0">
              <a:solidFill>
                <a:schemeClr val="accent2">
                  <a:lumMod val="60000"/>
                  <a:lumOff val="40000"/>
                </a:schemeClr>
              </a:solidFill>
              <a:latin typeface="+mj-ea"/>
              <a:ea typeface="+mj-ea"/>
            </a:endParaRPr>
          </a:p>
          <a:p>
            <a:r>
              <a:rPr lang="zh-TW" altLang="en-US" sz="2800" b="1" dirty="0">
                <a:solidFill>
                  <a:schemeClr val="accent2">
                    <a:lumMod val="60000"/>
                    <a:lumOff val="40000"/>
                  </a:schemeClr>
                </a:solidFill>
                <a:latin typeface="+mj-ea"/>
                <a:ea typeface="+mj-ea"/>
              </a:rPr>
              <a:t>請勿下載來路不明的檔案。</a:t>
            </a:r>
            <a:endParaRPr lang="en-US" altLang="zh-TW" sz="2800" b="1" dirty="0">
              <a:solidFill>
                <a:schemeClr val="accent2">
                  <a:lumMod val="60000"/>
                  <a:lumOff val="40000"/>
                </a:schemeClr>
              </a:solidFill>
              <a:latin typeface="+mj-ea"/>
              <a:ea typeface="+mj-ea"/>
            </a:endParaRPr>
          </a:p>
          <a:p>
            <a:r>
              <a:rPr lang="zh-TW" altLang="en-US" sz="2800" b="1" dirty="0">
                <a:solidFill>
                  <a:schemeClr val="accent2">
                    <a:lumMod val="60000"/>
                    <a:lumOff val="40000"/>
                  </a:schemeClr>
                </a:solidFill>
                <a:latin typeface="+mj-ea"/>
                <a:ea typeface="+mj-ea"/>
              </a:rPr>
              <a:t>禁止使用</a:t>
            </a:r>
            <a:r>
              <a:rPr lang="en-US" altLang="zh-TW" sz="2800" b="1" dirty="0">
                <a:solidFill>
                  <a:schemeClr val="accent2">
                    <a:lumMod val="60000"/>
                    <a:lumOff val="40000"/>
                  </a:schemeClr>
                </a:solidFill>
                <a:latin typeface="+mj-ea"/>
                <a:ea typeface="+mj-ea"/>
              </a:rPr>
              <a:t>P2P</a:t>
            </a:r>
            <a:r>
              <a:rPr lang="zh-TW" altLang="en-US" sz="2800" b="1" dirty="0">
                <a:solidFill>
                  <a:schemeClr val="accent2">
                    <a:lumMod val="60000"/>
                    <a:lumOff val="40000"/>
                  </a:schemeClr>
                </a:solidFill>
                <a:latin typeface="+mj-ea"/>
                <a:ea typeface="+mj-ea"/>
              </a:rPr>
              <a:t>及即時通訊等軟體。</a:t>
            </a:r>
          </a:p>
          <a:p>
            <a:endParaRPr lang="zh-TW" altLang="en-US" dirty="0"/>
          </a:p>
        </p:txBody>
      </p:sp>
    </p:spTree>
    <p:extLst>
      <p:ext uri="{BB962C8B-B14F-4D97-AF65-F5344CB8AC3E}">
        <p14:creationId xmlns:p14="http://schemas.microsoft.com/office/powerpoint/2010/main" val="35735334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solidFill>
                  <a:schemeClr val="tx1"/>
                </a:solidFill>
                <a:latin typeface="+mj-ea"/>
              </a:rPr>
              <a:t>個人資料保護要求</a:t>
            </a:r>
          </a:p>
        </p:txBody>
      </p:sp>
      <p:sp>
        <p:nvSpPr>
          <p:cNvPr id="3" name="內容版面配置區 2"/>
          <p:cNvSpPr>
            <a:spLocks noGrp="1"/>
          </p:cNvSpPr>
          <p:nvPr>
            <p:ph sz="quarter" idx="1"/>
          </p:nvPr>
        </p:nvSpPr>
        <p:spPr/>
        <p:txBody>
          <a:bodyPr/>
          <a:lstStyle/>
          <a:p>
            <a:r>
              <a:rPr lang="zh-TW" altLang="en-US" sz="2400" b="1" dirty="0">
                <a:solidFill>
                  <a:schemeClr val="accent2">
                    <a:lumMod val="60000"/>
                    <a:lumOff val="40000"/>
                  </a:schemeClr>
                </a:solidFill>
                <a:latin typeface="+mj-ea"/>
                <a:ea typeface="+mj-ea"/>
              </a:rPr>
              <a:t>遵守中華民國個人資料保護法及其相關法律法規要求。</a:t>
            </a:r>
          </a:p>
          <a:p>
            <a:r>
              <a:rPr lang="zh-TW" altLang="en-US" sz="2400" b="1" dirty="0">
                <a:solidFill>
                  <a:schemeClr val="accent2">
                    <a:lumMod val="60000"/>
                    <a:lumOff val="40000"/>
                  </a:schemeClr>
                </a:solidFill>
                <a:latin typeface="+mj-ea"/>
                <a:ea typeface="+mj-ea"/>
              </a:rPr>
              <a:t>遵守公司個人資料保護要求。</a:t>
            </a:r>
          </a:p>
          <a:p>
            <a:r>
              <a:rPr lang="zh-TW" altLang="en-US" sz="2400" b="1" dirty="0">
                <a:solidFill>
                  <a:schemeClr val="accent2">
                    <a:lumMod val="60000"/>
                    <a:lumOff val="40000"/>
                  </a:schemeClr>
                </a:solidFill>
                <a:latin typeface="+mj-ea"/>
                <a:ea typeface="+mj-ea"/>
              </a:rPr>
              <a:t>保護受託客戶之資訊安全及遵守個人資料管理要求。</a:t>
            </a:r>
          </a:p>
          <a:p>
            <a:pPr>
              <a:buNone/>
            </a:pPr>
            <a:r>
              <a:rPr lang="zh-TW" altLang="en-US" sz="2400" b="1" dirty="0" smtClean="0">
                <a:solidFill>
                  <a:schemeClr val="tx2"/>
                </a:solidFill>
                <a:latin typeface="+mj-ea"/>
                <a:ea typeface="+mj-ea"/>
              </a:rPr>
              <a:t>    </a:t>
            </a:r>
            <a:r>
              <a:rPr lang="zh-TW" altLang="en-US" sz="2400" b="1" dirty="0" smtClean="0">
                <a:latin typeface="+mj-ea"/>
                <a:ea typeface="+mj-ea"/>
              </a:rPr>
              <a:t>對於</a:t>
            </a:r>
            <a:r>
              <a:rPr lang="zh-TW" altLang="en-US" sz="2400" b="1" dirty="0">
                <a:latin typeface="+mj-ea"/>
                <a:ea typeface="+mj-ea"/>
              </a:rPr>
              <a:t>資訊安全及個人資料蒐集、處理及利用，因執行業務所持有之任何個人資料，負有保密義務，非經公司同意，不得以任何方式，直接或間接向第三人透露或使其知悉。</a:t>
            </a:r>
          </a:p>
          <a:p>
            <a:endParaRPr lang="zh-TW" altLang="en-US" dirty="0"/>
          </a:p>
        </p:txBody>
      </p:sp>
    </p:spTree>
    <p:extLst>
      <p:ext uri="{BB962C8B-B14F-4D97-AF65-F5344CB8AC3E}">
        <p14:creationId xmlns:p14="http://schemas.microsoft.com/office/powerpoint/2010/main" val="19187296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solidFill>
                  <a:schemeClr val="tx1"/>
                </a:solidFill>
              </a:rPr>
              <a:t>個人資料 名詞定義</a:t>
            </a:r>
          </a:p>
        </p:txBody>
      </p:sp>
      <p:pic>
        <p:nvPicPr>
          <p:cNvPr id="4" name="內容版面配置區 3"/>
          <p:cNvPicPr>
            <a:picLocks noGrp="1" noChangeAspect="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914400" y="1499235"/>
            <a:ext cx="7772400" cy="4469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30440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latin typeface="+mj-ea"/>
              </a:rPr>
              <a:t>個人資料 名詞定義</a:t>
            </a:r>
          </a:p>
        </p:txBody>
      </p:sp>
      <p:sp>
        <p:nvSpPr>
          <p:cNvPr id="3" name="內容版面配置區 2"/>
          <p:cNvSpPr>
            <a:spLocks noGrp="1"/>
          </p:cNvSpPr>
          <p:nvPr>
            <p:ph sz="quarter" idx="1"/>
          </p:nvPr>
        </p:nvSpPr>
        <p:spPr/>
        <p:txBody>
          <a:bodyPr/>
          <a:lstStyle/>
          <a:p>
            <a:pPr>
              <a:defRPr/>
            </a:pPr>
            <a:r>
              <a:rPr lang="zh-TW" altLang="en-US" sz="2400" b="1" dirty="0">
                <a:solidFill>
                  <a:schemeClr val="accent2">
                    <a:lumMod val="60000"/>
                    <a:lumOff val="40000"/>
                  </a:schemeClr>
                </a:solidFill>
                <a:latin typeface="+mj-ea"/>
                <a:ea typeface="+mj-ea"/>
              </a:rPr>
              <a:t>蒐集：指以任何方式取得個人資料。</a:t>
            </a:r>
            <a:endParaRPr lang="en-US" altLang="zh-TW" sz="2400" b="1" dirty="0">
              <a:solidFill>
                <a:schemeClr val="accent2">
                  <a:lumMod val="60000"/>
                  <a:lumOff val="40000"/>
                </a:schemeClr>
              </a:solidFill>
              <a:latin typeface="+mj-ea"/>
              <a:ea typeface="+mj-ea"/>
            </a:endParaRPr>
          </a:p>
          <a:p>
            <a:pPr>
              <a:defRPr/>
            </a:pPr>
            <a:r>
              <a:rPr lang="zh-TW" altLang="en-US" sz="2400" b="1" dirty="0" smtClean="0">
                <a:solidFill>
                  <a:schemeClr val="accent2">
                    <a:lumMod val="60000"/>
                    <a:lumOff val="40000"/>
                  </a:schemeClr>
                </a:solidFill>
                <a:latin typeface="+mj-ea"/>
                <a:ea typeface="+mj-ea"/>
              </a:rPr>
              <a:t>處理</a:t>
            </a:r>
            <a:r>
              <a:rPr lang="zh-TW" altLang="en-US" sz="2400" b="1" dirty="0">
                <a:solidFill>
                  <a:schemeClr val="accent2">
                    <a:lumMod val="60000"/>
                    <a:lumOff val="40000"/>
                  </a:schemeClr>
                </a:solidFill>
                <a:latin typeface="+mj-ea"/>
                <a:ea typeface="+mj-ea"/>
              </a:rPr>
              <a:t>：指為建立或利用個人資料檔案所為資料之記錄、輸入、儲存、編輯、更正、複製、檢索、刪除、輸出、連結或內部傳送</a:t>
            </a:r>
            <a:r>
              <a:rPr lang="zh-TW" altLang="en-US" sz="2400" b="1" dirty="0" smtClean="0">
                <a:solidFill>
                  <a:schemeClr val="accent2">
                    <a:lumMod val="60000"/>
                    <a:lumOff val="40000"/>
                  </a:schemeClr>
                </a:solidFill>
                <a:latin typeface="+mj-ea"/>
                <a:ea typeface="+mj-ea"/>
              </a:rPr>
              <a:t>。</a:t>
            </a:r>
            <a:endParaRPr lang="en-US" altLang="zh-TW" sz="2400" b="1" dirty="0">
              <a:solidFill>
                <a:schemeClr val="accent2">
                  <a:lumMod val="60000"/>
                  <a:lumOff val="40000"/>
                </a:schemeClr>
              </a:solidFill>
              <a:latin typeface="+mj-ea"/>
              <a:ea typeface="+mj-ea"/>
            </a:endParaRPr>
          </a:p>
          <a:p>
            <a:pPr>
              <a:defRPr/>
            </a:pPr>
            <a:r>
              <a:rPr lang="zh-TW" altLang="en-US" sz="2400" b="1" dirty="0">
                <a:solidFill>
                  <a:schemeClr val="accent2">
                    <a:lumMod val="60000"/>
                    <a:lumOff val="40000"/>
                  </a:schemeClr>
                </a:solidFill>
                <a:latin typeface="+mj-ea"/>
                <a:ea typeface="+mj-ea"/>
              </a:rPr>
              <a:t>利用：指將蒐集之個人資料為處理以外之使用</a:t>
            </a:r>
            <a:r>
              <a:rPr lang="zh-TW" altLang="en-US" sz="2400" dirty="0"/>
              <a:t>。</a:t>
            </a:r>
            <a:endParaRPr lang="en-US" altLang="zh-TW" sz="2400" dirty="0"/>
          </a:p>
          <a:p>
            <a:pPr marL="0" indent="0">
              <a:buNone/>
              <a:defRPr/>
            </a:pPr>
            <a:endParaRPr lang="zh-TW" altLang="en-US" sz="2400" b="1" dirty="0">
              <a:solidFill>
                <a:schemeClr val="tx2"/>
              </a:solidFill>
            </a:endParaRPr>
          </a:p>
          <a:p>
            <a:endParaRPr lang="zh-TW" altLang="en-US" dirty="0"/>
          </a:p>
        </p:txBody>
      </p:sp>
    </p:spTree>
    <p:extLst>
      <p:ext uri="{BB962C8B-B14F-4D97-AF65-F5344CB8AC3E}">
        <p14:creationId xmlns:p14="http://schemas.microsoft.com/office/powerpoint/2010/main" val="7957772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solidFill>
                  <a:schemeClr val="tx1"/>
                </a:solidFill>
                <a:latin typeface="+mj-ea"/>
              </a:rPr>
              <a:t>新版個資法</a:t>
            </a:r>
            <a:r>
              <a:rPr lang="en-US" altLang="zh-TW" dirty="0">
                <a:solidFill>
                  <a:schemeClr val="tx1"/>
                </a:solidFill>
                <a:latin typeface="+mj-ea"/>
              </a:rPr>
              <a:t>-</a:t>
            </a:r>
            <a:r>
              <a:rPr lang="zh-TW" altLang="en-US" dirty="0">
                <a:solidFill>
                  <a:schemeClr val="tx1"/>
                </a:solidFill>
                <a:latin typeface="+mj-ea"/>
              </a:rPr>
              <a:t>告知義務</a:t>
            </a:r>
          </a:p>
        </p:txBody>
      </p:sp>
      <p:sp>
        <p:nvSpPr>
          <p:cNvPr id="3" name="內容版面配置區 2"/>
          <p:cNvSpPr>
            <a:spLocks noGrp="1"/>
          </p:cNvSpPr>
          <p:nvPr>
            <p:ph sz="quarter" idx="1"/>
          </p:nvPr>
        </p:nvSpPr>
        <p:spPr>
          <a:xfrm>
            <a:off x="914400" y="1447800"/>
            <a:ext cx="7772400" cy="5149552"/>
          </a:xfrm>
        </p:spPr>
        <p:txBody>
          <a:bodyPr/>
          <a:lstStyle/>
          <a:p>
            <a:r>
              <a:rPr lang="zh-TW" altLang="en-US" sz="2400" dirty="0">
                <a:ea typeface="華康隸書體W7(P)" pitchFamily="2" charset="-120"/>
              </a:rPr>
              <a:t>第八條：公務機關或非公務機關依第十五條或第十九條規定向當事人蒐集個人資料時，應明確告知當事人下列事項：</a:t>
            </a:r>
          </a:p>
          <a:p>
            <a:endParaRPr lang="zh-TW" altLang="en-US" dirty="0"/>
          </a:p>
        </p:txBody>
      </p:sp>
      <p:pic>
        <p:nvPicPr>
          <p:cNvPr id="4" name="圖片 3"/>
          <p:cNvPicPr>
            <a:picLocks noChangeAspect="1"/>
          </p:cNvPicPr>
          <p:nvPr/>
        </p:nvPicPr>
        <p:blipFill>
          <a:blip r:embed="rId2"/>
          <a:stretch>
            <a:fillRect/>
          </a:stretch>
        </p:blipFill>
        <p:spPr>
          <a:xfrm>
            <a:off x="1004888" y="2636913"/>
            <a:ext cx="6762750" cy="3816423"/>
          </a:xfrm>
          <a:prstGeom prst="rect">
            <a:avLst/>
          </a:prstGeom>
          <a:effectLst>
            <a:outerShdw blurRad="50800" dist="50800" dir="5400000" algn="ctr" rotWithShape="0">
              <a:srgbClr val="000000">
                <a:alpha val="0"/>
              </a:srgbClr>
            </a:outerShdw>
          </a:effectLst>
        </p:spPr>
      </p:pic>
    </p:spTree>
    <p:extLst>
      <p:ext uri="{BB962C8B-B14F-4D97-AF65-F5344CB8AC3E}">
        <p14:creationId xmlns:p14="http://schemas.microsoft.com/office/powerpoint/2010/main" val="2556938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solidFill>
                  <a:schemeClr val="tx1"/>
                </a:solidFill>
                <a:latin typeface="+mj-ea"/>
              </a:rPr>
              <a:t>資料保護</a:t>
            </a:r>
          </a:p>
        </p:txBody>
      </p:sp>
      <p:sp>
        <p:nvSpPr>
          <p:cNvPr id="3" name="內容版面配置區 2"/>
          <p:cNvSpPr>
            <a:spLocks noGrp="1"/>
          </p:cNvSpPr>
          <p:nvPr>
            <p:ph sz="quarter" idx="1"/>
          </p:nvPr>
        </p:nvSpPr>
        <p:spPr/>
        <p:txBody>
          <a:bodyPr/>
          <a:lstStyle/>
          <a:p>
            <a:r>
              <a:rPr lang="zh-TW" altLang="en-US" sz="2400" b="1" dirty="0">
                <a:solidFill>
                  <a:schemeClr val="accent2">
                    <a:lumMod val="60000"/>
                    <a:lumOff val="40000"/>
                  </a:schemeClr>
                </a:solidFill>
                <a:latin typeface="+mj-ea"/>
                <a:ea typeface="+mj-ea"/>
              </a:rPr>
              <a:t>檔案軌跡 </a:t>
            </a:r>
            <a:r>
              <a:rPr lang="en-US" altLang="zh-TW" sz="2400" b="1" dirty="0">
                <a:solidFill>
                  <a:schemeClr val="accent2">
                    <a:lumMod val="60000"/>
                    <a:lumOff val="40000"/>
                  </a:schemeClr>
                </a:solidFill>
                <a:latin typeface="+mj-ea"/>
                <a:ea typeface="+mj-ea"/>
              </a:rPr>
              <a:t>LOG</a:t>
            </a:r>
            <a:r>
              <a:rPr lang="zh-TW" altLang="en-US" sz="2400" b="1" dirty="0">
                <a:solidFill>
                  <a:schemeClr val="accent2">
                    <a:lumMod val="60000"/>
                    <a:lumOff val="40000"/>
                  </a:schemeClr>
                </a:solidFill>
                <a:latin typeface="+mj-ea"/>
                <a:ea typeface="+mj-ea"/>
              </a:rPr>
              <a:t> 紀錄 </a:t>
            </a:r>
            <a:r>
              <a:rPr lang="en-US" altLang="zh-TW" sz="2400" b="1" dirty="0">
                <a:solidFill>
                  <a:schemeClr val="accent2">
                    <a:lumMod val="60000"/>
                    <a:lumOff val="40000"/>
                  </a:schemeClr>
                </a:solidFill>
                <a:latin typeface="+mj-ea"/>
                <a:ea typeface="+mj-ea"/>
              </a:rPr>
              <a:t>(</a:t>
            </a:r>
            <a:r>
              <a:rPr lang="zh-TW" altLang="en-US" sz="2400" b="1" dirty="0">
                <a:solidFill>
                  <a:schemeClr val="accent2">
                    <a:lumMod val="60000"/>
                    <a:lumOff val="40000"/>
                  </a:schemeClr>
                </a:solidFill>
                <a:latin typeface="+mj-ea"/>
                <a:ea typeface="+mj-ea"/>
              </a:rPr>
              <a:t>檔案傳輸、刪除</a:t>
            </a:r>
            <a:r>
              <a:rPr lang="en-US" altLang="zh-TW" sz="2400" b="1" dirty="0">
                <a:solidFill>
                  <a:schemeClr val="accent2">
                    <a:lumMod val="60000"/>
                    <a:lumOff val="40000"/>
                  </a:schemeClr>
                </a:solidFill>
                <a:latin typeface="+mj-ea"/>
                <a:ea typeface="+mj-ea"/>
              </a:rPr>
              <a:t>)</a:t>
            </a:r>
            <a:endParaRPr lang="zh-TW" altLang="en-US" sz="2400" b="1" dirty="0">
              <a:solidFill>
                <a:schemeClr val="accent2">
                  <a:lumMod val="60000"/>
                  <a:lumOff val="40000"/>
                </a:schemeClr>
              </a:solidFill>
              <a:latin typeface="+mj-ea"/>
              <a:ea typeface="+mj-ea"/>
            </a:endParaRPr>
          </a:p>
          <a:p>
            <a:r>
              <a:rPr lang="zh-TW" altLang="en-US" sz="2400" b="1" dirty="0">
                <a:solidFill>
                  <a:schemeClr val="accent2">
                    <a:lumMod val="60000"/>
                    <a:lumOff val="40000"/>
                  </a:schemeClr>
                </a:solidFill>
                <a:latin typeface="+mj-ea"/>
                <a:ea typeface="+mj-ea"/>
              </a:rPr>
              <a:t>管制</a:t>
            </a:r>
            <a:r>
              <a:rPr lang="zh-TW" altLang="en-US" sz="2400" b="1" dirty="0" smtClean="0">
                <a:solidFill>
                  <a:schemeClr val="accent2">
                    <a:lumMod val="60000"/>
                    <a:lumOff val="40000"/>
                  </a:schemeClr>
                </a:solidFill>
                <a:latin typeface="+mj-ea"/>
                <a:ea typeface="+mj-ea"/>
              </a:rPr>
              <a:t>區域</a:t>
            </a:r>
            <a:r>
              <a:rPr lang="zh-TW" altLang="en-US" sz="2400" b="1" dirty="0">
                <a:solidFill>
                  <a:schemeClr val="accent2">
                    <a:lumMod val="60000"/>
                    <a:lumOff val="40000"/>
                  </a:schemeClr>
                </a:solidFill>
                <a:latin typeface="+mj-ea"/>
                <a:ea typeface="+mj-ea"/>
              </a:rPr>
              <a:t>作業程序 </a:t>
            </a:r>
            <a:r>
              <a:rPr lang="en-US" altLang="zh-TW" sz="2400" b="1" dirty="0">
                <a:solidFill>
                  <a:schemeClr val="accent2">
                    <a:lumMod val="60000"/>
                    <a:lumOff val="40000"/>
                  </a:schemeClr>
                </a:solidFill>
                <a:latin typeface="+mj-ea"/>
                <a:ea typeface="+mj-ea"/>
              </a:rPr>
              <a:t>(</a:t>
            </a:r>
            <a:r>
              <a:rPr lang="zh-TW" altLang="en-US" sz="2400" b="1" dirty="0">
                <a:solidFill>
                  <a:schemeClr val="accent2">
                    <a:lumMod val="60000"/>
                    <a:lumOff val="40000"/>
                  </a:schemeClr>
                </a:solidFill>
                <a:latin typeface="+mj-ea"/>
                <a:ea typeface="+mj-ea"/>
              </a:rPr>
              <a:t>管理、更新與執行</a:t>
            </a:r>
            <a:r>
              <a:rPr lang="en-US" altLang="zh-TW" sz="2400" b="1" dirty="0">
                <a:solidFill>
                  <a:schemeClr val="accent2">
                    <a:lumMod val="60000"/>
                    <a:lumOff val="40000"/>
                  </a:schemeClr>
                </a:solidFill>
                <a:latin typeface="+mj-ea"/>
                <a:ea typeface="+mj-ea"/>
              </a:rPr>
              <a:t>)</a:t>
            </a:r>
            <a:endParaRPr lang="zh-TW" altLang="en-US" sz="2400" b="1" dirty="0">
              <a:solidFill>
                <a:schemeClr val="accent2">
                  <a:lumMod val="60000"/>
                  <a:lumOff val="40000"/>
                </a:schemeClr>
              </a:solidFill>
              <a:latin typeface="+mj-ea"/>
              <a:ea typeface="+mj-ea"/>
            </a:endParaRPr>
          </a:p>
          <a:p>
            <a:r>
              <a:rPr lang="zh-TW" altLang="en-US" sz="2400" b="1" dirty="0" smtClean="0">
                <a:solidFill>
                  <a:schemeClr val="accent2">
                    <a:lumMod val="60000"/>
                    <a:lumOff val="40000"/>
                  </a:schemeClr>
                </a:solidFill>
                <a:latin typeface="+mj-ea"/>
                <a:ea typeface="+mj-ea"/>
              </a:rPr>
              <a:t>資訊安全</a:t>
            </a:r>
            <a:r>
              <a:rPr lang="zh-TW" altLang="en-US" sz="2400" b="1" dirty="0">
                <a:solidFill>
                  <a:schemeClr val="accent2">
                    <a:lumMod val="60000"/>
                    <a:lumOff val="40000"/>
                  </a:schemeClr>
                </a:solidFill>
                <a:latin typeface="+mj-ea"/>
                <a:ea typeface="+mj-ea"/>
              </a:rPr>
              <a:t>規範 </a:t>
            </a:r>
            <a:r>
              <a:rPr lang="en-US" altLang="zh-TW" sz="2400" b="1" dirty="0">
                <a:solidFill>
                  <a:schemeClr val="accent2">
                    <a:lumMod val="60000"/>
                    <a:lumOff val="40000"/>
                  </a:schemeClr>
                </a:solidFill>
                <a:latin typeface="+mj-ea"/>
                <a:ea typeface="+mj-ea"/>
              </a:rPr>
              <a:t>(</a:t>
            </a:r>
            <a:r>
              <a:rPr lang="zh-TW" altLang="en-US" sz="2400" b="1" dirty="0">
                <a:solidFill>
                  <a:schemeClr val="accent2">
                    <a:lumMod val="60000"/>
                    <a:lumOff val="40000"/>
                  </a:schemeClr>
                </a:solidFill>
                <a:latin typeface="+mj-ea"/>
                <a:ea typeface="+mj-ea"/>
              </a:rPr>
              <a:t>電腦、相機、手機</a:t>
            </a:r>
            <a:endParaRPr lang="zh-TW" altLang="en-US" b="1" dirty="0">
              <a:solidFill>
                <a:schemeClr val="accent2">
                  <a:lumMod val="60000"/>
                  <a:lumOff val="40000"/>
                </a:schemeClr>
              </a:solidFill>
              <a:latin typeface="+mj-ea"/>
              <a:ea typeface="+mj-ea"/>
            </a:endParaRPr>
          </a:p>
        </p:txBody>
      </p:sp>
      <p:sp>
        <p:nvSpPr>
          <p:cNvPr id="4" name="Text Box 4"/>
          <p:cNvSpPr txBox="1">
            <a:spLocks noChangeArrowheads="1"/>
          </p:cNvSpPr>
          <p:nvPr/>
        </p:nvSpPr>
        <p:spPr bwMode="auto">
          <a:xfrm>
            <a:off x="1043608" y="4293097"/>
            <a:ext cx="604867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eaLnBrk="0" hangingPunct="0">
              <a:spcBef>
                <a:spcPct val="20000"/>
              </a:spcBef>
              <a:buClr>
                <a:schemeClr val="folHlink"/>
              </a:buClr>
              <a:buSzPct val="60000"/>
              <a:buFont typeface="Wingdings" pitchFamily="2" charset="2"/>
              <a:buChar char="n"/>
              <a:defRPr kumimoji="1" sz="3200">
                <a:solidFill>
                  <a:schemeClr val="tx1"/>
                </a:solidFill>
                <a:latin typeface="Tahoma" pitchFamily="34" charset="0"/>
                <a:ea typeface="新細明體" pitchFamily="18" charset="-120"/>
              </a:defRPr>
            </a:lvl1pPr>
            <a:lvl2pPr marL="800100" indent="-342900" eaLnBrk="0" hangingPunct="0">
              <a:spcBef>
                <a:spcPct val="20000"/>
              </a:spcBef>
              <a:buClr>
                <a:schemeClr val="hlink"/>
              </a:buClr>
              <a:buSzPct val="55000"/>
              <a:buFont typeface="Wingdings" pitchFamily="2" charset="2"/>
              <a:buChar char="n"/>
              <a:defRPr kumimoji="1" sz="2800">
                <a:solidFill>
                  <a:schemeClr val="tx1"/>
                </a:solidFill>
                <a:latin typeface="Tahoma" pitchFamily="34" charset="0"/>
                <a:ea typeface="新細明體" pitchFamily="18" charset="-120"/>
              </a:defRPr>
            </a:lvl2pPr>
            <a:lvl3pPr marL="1257300" indent="-342900" eaLnBrk="0" hangingPunct="0">
              <a:spcBef>
                <a:spcPct val="20000"/>
              </a:spcBef>
              <a:buClr>
                <a:schemeClr val="folHlink"/>
              </a:buClr>
              <a:buSzPct val="50000"/>
              <a:buFont typeface="Wingdings" pitchFamily="2" charset="2"/>
              <a:buChar char="n"/>
              <a:defRPr kumimoji="1" sz="2400">
                <a:solidFill>
                  <a:schemeClr val="tx1"/>
                </a:solidFill>
                <a:latin typeface="Tahoma" pitchFamily="34" charset="0"/>
                <a:ea typeface="新細明體" pitchFamily="18" charset="-120"/>
              </a:defRPr>
            </a:lvl3pPr>
            <a:lvl4pPr marL="1714500" indent="-342900" eaLnBrk="0" hangingPunct="0">
              <a:spcBef>
                <a:spcPct val="20000"/>
              </a:spcBef>
              <a:buClr>
                <a:schemeClr val="accent2"/>
              </a:buClr>
              <a:buSzPct val="55000"/>
              <a:buFont typeface="Wingdings" pitchFamily="2" charset="2"/>
              <a:buChar char="n"/>
              <a:defRPr kumimoji="1" sz="2000">
                <a:solidFill>
                  <a:schemeClr val="tx1"/>
                </a:solidFill>
                <a:latin typeface="Tahoma" pitchFamily="34" charset="0"/>
                <a:ea typeface="新細明體" pitchFamily="18" charset="-120"/>
              </a:defRPr>
            </a:lvl4pPr>
            <a:lvl5pPr marL="2171700" indent="-342900" eaLnBrk="0" hangingPunct="0">
              <a:spcBef>
                <a:spcPct val="20000"/>
              </a:spcBef>
              <a:buClr>
                <a:schemeClr val="accent1"/>
              </a:buClr>
              <a:buSzPct val="50000"/>
              <a:buFont typeface="Wingdings" pitchFamily="2" charset="2"/>
              <a:buChar char="n"/>
              <a:defRPr kumimoji="1" sz="2000">
                <a:solidFill>
                  <a:schemeClr val="tx1"/>
                </a:solidFill>
                <a:latin typeface="Tahoma" pitchFamily="34" charset="0"/>
                <a:ea typeface="新細明體" pitchFamily="18" charset="-120"/>
              </a:defRPr>
            </a:lvl5pPr>
            <a:lvl6pPr marL="2628900" indent="-342900" eaLnBrk="0" fontAlgn="base" hangingPunct="0">
              <a:spcBef>
                <a:spcPct val="20000"/>
              </a:spcBef>
              <a:spcAft>
                <a:spcPct val="0"/>
              </a:spcAft>
              <a:buClr>
                <a:schemeClr val="accent1"/>
              </a:buClr>
              <a:buSzPct val="50000"/>
              <a:buFont typeface="Wingdings" pitchFamily="2" charset="2"/>
              <a:buChar char="n"/>
              <a:defRPr kumimoji="1" sz="2000">
                <a:solidFill>
                  <a:schemeClr val="tx1"/>
                </a:solidFill>
                <a:latin typeface="Tahoma" pitchFamily="34" charset="0"/>
                <a:ea typeface="新細明體" pitchFamily="18" charset="-120"/>
              </a:defRPr>
            </a:lvl6pPr>
            <a:lvl7pPr marL="3086100" indent="-342900" eaLnBrk="0" fontAlgn="base" hangingPunct="0">
              <a:spcBef>
                <a:spcPct val="20000"/>
              </a:spcBef>
              <a:spcAft>
                <a:spcPct val="0"/>
              </a:spcAft>
              <a:buClr>
                <a:schemeClr val="accent1"/>
              </a:buClr>
              <a:buSzPct val="50000"/>
              <a:buFont typeface="Wingdings" pitchFamily="2" charset="2"/>
              <a:buChar char="n"/>
              <a:defRPr kumimoji="1" sz="2000">
                <a:solidFill>
                  <a:schemeClr val="tx1"/>
                </a:solidFill>
                <a:latin typeface="Tahoma" pitchFamily="34" charset="0"/>
                <a:ea typeface="新細明體" pitchFamily="18" charset="-120"/>
              </a:defRPr>
            </a:lvl7pPr>
            <a:lvl8pPr marL="3543300" indent="-342900" eaLnBrk="0" fontAlgn="base" hangingPunct="0">
              <a:spcBef>
                <a:spcPct val="20000"/>
              </a:spcBef>
              <a:spcAft>
                <a:spcPct val="0"/>
              </a:spcAft>
              <a:buClr>
                <a:schemeClr val="accent1"/>
              </a:buClr>
              <a:buSzPct val="50000"/>
              <a:buFont typeface="Wingdings" pitchFamily="2" charset="2"/>
              <a:buChar char="n"/>
              <a:defRPr kumimoji="1" sz="2000">
                <a:solidFill>
                  <a:schemeClr val="tx1"/>
                </a:solidFill>
                <a:latin typeface="Tahoma" pitchFamily="34" charset="0"/>
                <a:ea typeface="新細明體" pitchFamily="18" charset="-120"/>
              </a:defRPr>
            </a:lvl8pPr>
            <a:lvl9pPr marL="4000500" indent="-342900" eaLnBrk="0" fontAlgn="base" hangingPunct="0">
              <a:spcBef>
                <a:spcPct val="20000"/>
              </a:spcBef>
              <a:spcAft>
                <a:spcPct val="0"/>
              </a:spcAft>
              <a:buClr>
                <a:schemeClr val="accent1"/>
              </a:buClr>
              <a:buSzPct val="50000"/>
              <a:buFont typeface="Wingdings" pitchFamily="2" charset="2"/>
              <a:buChar char="n"/>
              <a:defRPr kumimoji="1" sz="2000">
                <a:solidFill>
                  <a:schemeClr val="tx1"/>
                </a:solidFill>
                <a:latin typeface="Tahoma" pitchFamily="34" charset="0"/>
                <a:ea typeface="新細明體" pitchFamily="18" charset="-120"/>
              </a:defRPr>
            </a:lvl9pPr>
          </a:lstStyle>
          <a:p>
            <a:pPr eaLnBrk="1" hangingPunct="1">
              <a:spcBef>
                <a:spcPct val="0"/>
              </a:spcBef>
              <a:buClr>
                <a:schemeClr val="accent2">
                  <a:lumMod val="60000"/>
                  <a:lumOff val="40000"/>
                </a:schemeClr>
              </a:buClr>
              <a:buSzPct val="63000"/>
              <a:buFont typeface="Wingdings" panose="05000000000000000000" pitchFamily="2" charset="2"/>
              <a:buChar char="l"/>
            </a:pPr>
            <a:r>
              <a:rPr lang="zh-TW" altLang="en-US" sz="2400" b="1" dirty="0" smtClean="0">
                <a:solidFill>
                  <a:schemeClr val="accent2">
                    <a:lumMod val="60000"/>
                    <a:lumOff val="40000"/>
                  </a:schemeClr>
                </a:solidFill>
                <a:latin typeface="+mj-ea"/>
                <a:ea typeface="+mj-ea"/>
              </a:rPr>
              <a:t>系統</a:t>
            </a:r>
            <a:r>
              <a:rPr lang="zh-TW" altLang="en-US" sz="2400" b="1" dirty="0">
                <a:solidFill>
                  <a:schemeClr val="accent2">
                    <a:lumMod val="60000"/>
                    <a:lumOff val="40000"/>
                  </a:schemeClr>
                </a:solidFill>
                <a:latin typeface="+mj-ea"/>
                <a:ea typeface="+mj-ea"/>
              </a:rPr>
              <a:t>帳號權限 </a:t>
            </a:r>
            <a:r>
              <a:rPr lang="en-US" altLang="zh-TW" sz="2400" b="1" dirty="0">
                <a:solidFill>
                  <a:schemeClr val="accent2">
                    <a:lumMod val="60000"/>
                    <a:lumOff val="40000"/>
                  </a:schemeClr>
                </a:solidFill>
                <a:latin typeface="+mj-ea"/>
                <a:ea typeface="+mj-ea"/>
              </a:rPr>
              <a:t>(</a:t>
            </a:r>
            <a:r>
              <a:rPr lang="zh-TW" altLang="en-US" sz="2400" b="1" dirty="0">
                <a:solidFill>
                  <a:schemeClr val="accent2">
                    <a:lumMod val="60000"/>
                    <a:lumOff val="40000"/>
                  </a:schemeClr>
                </a:solidFill>
                <a:latin typeface="+mj-ea"/>
                <a:ea typeface="+mj-ea"/>
              </a:rPr>
              <a:t>檔案存取</a:t>
            </a:r>
            <a:r>
              <a:rPr lang="en-US" altLang="zh-TW" sz="2400" b="1" dirty="0">
                <a:solidFill>
                  <a:schemeClr val="accent2">
                    <a:lumMod val="60000"/>
                    <a:lumOff val="40000"/>
                  </a:schemeClr>
                </a:solidFill>
                <a:latin typeface="+mj-ea"/>
                <a:ea typeface="+mj-ea"/>
              </a:rPr>
              <a:t>)</a:t>
            </a:r>
            <a:endParaRPr lang="zh-TW" altLang="en-US" sz="2400" b="1" dirty="0">
              <a:solidFill>
                <a:schemeClr val="accent2">
                  <a:lumMod val="60000"/>
                  <a:lumOff val="40000"/>
                </a:schemeClr>
              </a:solidFill>
              <a:latin typeface="+mj-ea"/>
              <a:ea typeface="+mj-ea"/>
            </a:endParaRPr>
          </a:p>
        </p:txBody>
      </p:sp>
      <p:sp>
        <p:nvSpPr>
          <p:cNvPr id="5" name="矩形 4"/>
          <p:cNvSpPr/>
          <p:nvPr/>
        </p:nvSpPr>
        <p:spPr>
          <a:xfrm>
            <a:off x="971600" y="2708920"/>
            <a:ext cx="5832647" cy="461665"/>
          </a:xfrm>
          <a:prstGeom prst="rect">
            <a:avLst/>
          </a:prstGeom>
        </p:spPr>
        <p:txBody>
          <a:bodyPr wrap="square">
            <a:spAutoFit/>
          </a:bodyPr>
          <a:lstStyle/>
          <a:p>
            <a:pPr marL="342900" indent="-342900">
              <a:spcBef>
                <a:spcPct val="0"/>
              </a:spcBef>
              <a:buClr>
                <a:schemeClr val="accent2">
                  <a:lumMod val="60000"/>
                  <a:lumOff val="40000"/>
                </a:schemeClr>
              </a:buClr>
              <a:buSzPct val="60000"/>
              <a:buFont typeface="Wingdings" panose="05000000000000000000" pitchFamily="2" charset="2"/>
              <a:buChar char="l"/>
            </a:pPr>
            <a:r>
              <a:rPr lang="zh-TW" altLang="en-US" sz="2400" b="1" dirty="0" smtClean="0">
                <a:solidFill>
                  <a:schemeClr val="accent2">
                    <a:lumMod val="60000"/>
                    <a:lumOff val="40000"/>
                  </a:schemeClr>
                </a:solidFill>
                <a:latin typeface="+mj-ea"/>
                <a:ea typeface="+mj-ea"/>
              </a:rPr>
              <a:t>個人</a:t>
            </a:r>
            <a:r>
              <a:rPr lang="zh-TW" altLang="en-US" sz="2400" b="1" dirty="0">
                <a:solidFill>
                  <a:schemeClr val="accent2">
                    <a:lumMod val="60000"/>
                    <a:lumOff val="40000"/>
                  </a:schemeClr>
                </a:solidFill>
                <a:latin typeface="+mj-ea"/>
                <a:ea typeface="+mj-ea"/>
              </a:rPr>
              <a:t>電腦與文件 </a:t>
            </a:r>
            <a:r>
              <a:rPr lang="en-US" altLang="zh-TW" sz="2400" b="1" dirty="0">
                <a:solidFill>
                  <a:schemeClr val="accent2">
                    <a:lumMod val="60000"/>
                    <a:lumOff val="40000"/>
                  </a:schemeClr>
                </a:solidFill>
                <a:latin typeface="+mj-ea"/>
                <a:ea typeface="+mj-ea"/>
              </a:rPr>
              <a:t>(</a:t>
            </a:r>
            <a:r>
              <a:rPr lang="zh-TW" altLang="en-US" sz="2400" b="1" dirty="0">
                <a:solidFill>
                  <a:schemeClr val="accent2">
                    <a:lumMod val="60000"/>
                    <a:lumOff val="40000"/>
                  </a:schemeClr>
                </a:solidFill>
                <a:latin typeface="+mj-ea"/>
                <a:ea typeface="+mj-ea"/>
              </a:rPr>
              <a:t>密碼鎖定、桌面清空</a:t>
            </a:r>
            <a:r>
              <a:rPr lang="en-US" altLang="zh-TW" sz="2400" b="1" dirty="0">
                <a:solidFill>
                  <a:schemeClr val="accent2">
                    <a:lumMod val="60000"/>
                    <a:lumOff val="40000"/>
                  </a:schemeClr>
                </a:solidFill>
                <a:latin typeface="+mj-ea"/>
                <a:ea typeface="+mj-ea"/>
              </a:rPr>
              <a:t>)</a:t>
            </a:r>
            <a:endParaRPr lang="zh-TW" altLang="en-US" sz="2400" b="1" dirty="0">
              <a:solidFill>
                <a:schemeClr val="accent2">
                  <a:lumMod val="60000"/>
                  <a:lumOff val="40000"/>
                </a:schemeClr>
              </a:solidFill>
              <a:latin typeface="+mj-ea"/>
              <a:ea typeface="+mj-ea"/>
            </a:endParaRPr>
          </a:p>
        </p:txBody>
      </p:sp>
      <p:sp>
        <p:nvSpPr>
          <p:cNvPr id="6" name="矩形 5"/>
          <p:cNvSpPr/>
          <p:nvPr/>
        </p:nvSpPr>
        <p:spPr>
          <a:xfrm>
            <a:off x="971601" y="3244334"/>
            <a:ext cx="6264220" cy="461665"/>
          </a:xfrm>
          <a:prstGeom prst="rect">
            <a:avLst/>
          </a:prstGeom>
        </p:spPr>
        <p:txBody>
          <a:bodyPr wrap="square">
            <a:spAutoFit/>
          </a:bodyPr>
          <a:lstStyle/>
          <a:p>
            <a:pPr marL="342900" indent="-342900">
              <a:spcBef>
                <a:spcPct val="0"/>
              </a:spcBef>
              <a:buClr>
                <a:schemeClr val="accent2">
                  <a:lumMod val="60000"/>
                  <a:lumOff val="40000"/>
                </a:schemeClr>
              </a:buClr>
              <a:buSzPct val="61000"/>
              <a:buFont typeface="Wingdings" panose="05000000000000000000" pitchFamily="2" charset="2"/>
              <a:buChar char="l"/>
            </a:pPr>
            <a:r>
              <a:rPr lang="zh-TW" altLang="en-US" sz="2400" b="1" dirty="0" smtClean="0">
                <a:solidFill>
                  <a:schemeClr val="accent2">
                    <a:lumMod val="60000"/>
                    <a:lumOff val="40000"/>
                  </a:schemeClr>
                </a:solidFill>
                <a:latin typeface="+mj-ea"/>
                <a:ea typeface="+mj-ea"/>
              </a:rPr>
              <a:t>門禁</a:t>
            </a:r>
            <a:r>
              <a:rPr lang="zh-TW" altLang="en-US" sz="2400" b="1" dirty="0">
                <a:solidFill>
                  <a:schemeClr val="accent2">
                    <a:lumMod val="60000"/>
                    <a:lumOff val="40000"/>
                  </a:schemeClr>
                </a:solidFill>
                <a:latin typeface="+mj-ea"/>
                <a:ea typeface="+mj-ea"/>
              </a:rPr>
              <a:t>權限與管制 </a:t>
            </a:r>
            <a:r>
              <a:rPr lang="en-US" altLang="zh-TW" sz="2400" b="1" dirty="0">
                <a:solidFill>
                  <a:schemeClr val="accent2">
                    <a:lumMod val="60000"/>
                    <a:lumOff val="40000"/>
                  </a:schemeClr>
                </a:solidFill>
                <a:latin typeface="+mj-ea"/>
                <a:ea typeface="+mj-ea"/>
              </a:rPr>
              <a:t>(</a:t>
            </a:r>
            <a:r>
              <a:rPr lang="zh-TW" altLang="en-US" sz="2400" b="1" dirty="0">
                <a:solidFill>
                  <a:schemeClr val="accent2">
                    <a:lumMod val="60000"/>
                    <a:lumOff val="40000"/>
                  </a:schemeClr>
                </a:solidFill>
                <a:latin typeface="+mj-ea"/>
                <a:ea typeface="+mj-ea"/>
              </a:rPr>
              <a:t>設備維護、進出貨、參訪</a:t>
            </a:r>
            <a:r>
              <a:rPr lang="en-US" altLang="zh-TW" sz="2400" b="1" dirty="0">
                <a:solidFill>
                  <a:schemeClr val="accent2">
                    <a:lumMod val="60000"/>
                    <a:lumOff val="40000"/>
                  </a:schemeClr>
                </a:solidFill>
                <a:latin typeface="+mj-ea"/>
                <a:ea typeface="+mj-ea"/>
              </a:rPr>
              <a:t>)</a:t>
            </a:r>
            <a:endParaRPr lang="zh-TW" altLang="en-US" sz="2400" b="1" dirty="0">
              <a:solidFill>
                <a:schemeClr val="accent2">
                  <a:lumMod val="60000"/>
                  <a:lumOff val="40000"/>
                </a:schemeClr>
              </a:solidFill>
              <a:latin typeface="+mj-ea"/>
              <a:ea typeface="+mj-ea"/>
            </a:endParaRPr>
          </a:p>
        </p:txBody>
      </p:sp>
      <p:sp>
        <p:nvSpPr>
          <p:cNvPr id="7" name="矩形 6"/>
          <p:cNvSpPr/>
          <p:nvPr/>
        </p:nvSpPr>
        <p:spPr>
          <a:xfrm rot="10800000" flipV="1">
            <a:off x="971601" y="3705999"/>
            <a:ext cx="4512139" cy="461665"/>
          </a:xfrm>
          <a:prstGeom prst="rect">
            <a:avLst/>
          </a:prstGeom>
        </p:spPr>
        <p:txBody>
          <a:bodyPr wrap="square">
            <a:spAutoFit/>
          </a:bodyPr>
          <a:lstStyle/>
          <a:p>
            <a:pPr marL="342900" indent="-342900">
              <a:spcBef>
                <a:spcPct val="0"/>
              </a:spcBef>
              <a:buClr>
                <a:schemeClr val="accent2">
                  <a:lumMod val="60000"/>
                  <a:lumOff val="40000"/>
                </a:schemeClr>
              </a:buClr>
              <a:buSzPct val="66000"/>
              <a:buFont typeface="Wingdings" panose="05000000000000000000" pitchFamily="2" charset="2"/>
              <a:buChar char="l"/>
            </a:pPr>
            <a:r>
              <a:rPr lang="zh-TW" altLang="en-US" sz="2400" b="1" dirty="0" smtClean="0">
                <a:solidFill>
                  <a:schemeClr val="accent2">
                    <a:lumMod val="60000"/>
                    <a:lumOff val="40000"/>
                  </a:schemeClr>
                </a:solidFill>
                <a:latin typeface="+mj-ea"/>
                <a:ea typeface="+mj-ea"/>
              </a:rPr>
              <a:t>物料</a:t>
            </a:r>
            <a:r>
              <a:rPr lang="zh-TW" altLang="en-US" sz="2400" b="1" dirty="0">
                <a:solidFill>
                  <a:schemeClr val="accent2">
                    <a:lumMod val="60000"/>
                    <a:lumOff val="40000"/>
                  </a:schemeClr>
                </a:solidFill>
                <a:latin typeface="+mj-ea"/>
                <a:ea typeface="+mj-ea"/>
              </a:rPr>
              <a:t>銷毀 </a:t>
            </a:r>
            <a:r>
              <a:rPr lang="en-US" altLang="zh-TW" sz="2400" b="1" dirty="0">
                <a:solidFill>
                  <a:schemeClr val="accent2">
                    <a:lumMod val="60000"/>
                    <a:lumOff val="40000"/>
                  </a:schemeClr>
                </a:solidFill>
                <a:latin typeface="+mj-ea"/>
                <a:ea typeface="+mj-ea"/>
              </a:rPr>
              <a:t>(</a:t>
            </a:r>
            <a:r>
              <a:rPr lang="zh-TW" altLang="en-US" sz="2400" b="1" dirty="0">
                <a:solidFill>
                  <a:schemeClr val="accent2">
                    <a:lumMod val="60000"/>
                    <a:lumOff val="40000"/>
                  </a:schemeClr>
                </a:solidFill>
                <a:latin typeface="+mj-ea"/>
                <a:ea typeface="+mj-ea"/>
              </a:rPr>
              <a:t>待銷毀品監控</a:t>
            </a:r>
            <a:r>
              <a:rPr lang="en-US" altLang="zh-TW" sz="2400" b="1" dirty="0">
                <a:solidFill>
                  <a:schemeClr val="accent2">
                    <a:lumMod val="60000"/>
                    <a:lumOff val="40000"/>
                  </a:schemeClr>
                </a:solidFill>
                <a:latin typeface="+mj-ea"/>
                <a:ea typeface="+mj-ea"/>
              </a:rPr>
              <a:t>)</a:t>
            </a:r>
            <a:endParaRPr lang="zh-TW" altLang="en-US" sz="2400" b="1" dirty="0">
              <a:solidFill>
                <a:schemeClr val="accent2">
                  <a:lumMod val="60000"/>
                  <a:lumOff val="40000"/>
                </a:schemeClr>
              </a:solidFill>
              <a:latin typeface="+mj-ea"/>
              <a:ea typeface="+mj-ea"/>
            </a:endParaRPr>
          </a:p>
        </p:txBody>
      </p:sp>
    </p:spTree>
    <p:extLst>
      <p:ext uri="{BB962C8B-B14F-4D97-AF65-F5344CB8AC3E}">
        <p14:creationId xmlns:p14="http://schemas.microsoft.com/office/powerpoint/2010/main" val="2026638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latin typeface="華康新特圓體" panose="020F0909000000000000" pitchFamily="49" charset="-120"/>
                <a:ea typeface="華康新特圓體" panose="020F0909000000000000" pitchFamily="49" charset="-120"/>
              </a:rPr>
              <a:t>資安案例</a:t>
            </a:r>
            <a:r>
              <a:rPr lang="en-US" altLang="zh-TW" dirty="0">
                <a:latin typeface="華康新特圓體" panose="020F0909000000000000" pitchFamily="49" charset="-120"/>
                <a:ea typeface="華康新特圓體" panose="020F0909000000000000" pitchFamily="49" charset="-120"/>
              </a:rPr>
              <a:t>-</a:t>
            </a:r>
            <a:r>
              <a:rPr lang="zh-TW" altLang="en-US" dirty="0">
                <a:latin typeface="華康新特圓體" panose="020F0909000000000000" pitchFamily="49" charset="-120"/>
                <a:ea typeface="華康新特圓體" panose="020F0909000000000000" pitchFamily="49" charset="-120"/>
              </a:rPr>
              <a:t>個資外洩</a:t>
            </a:r>
          </a:p>
        </p:txBody>
      </p:sp>
      <p:sp>
        <p:nvSpPr>
          <p:cNvPr id="3" name="內容版面配置區 2"/>
          <p:cNvSpPr>
            <a:spLocks noGrp="1"/>
          </p:cNvSpPr>
          <p:nvPr>
            <p:ph sz="quarter" idx="1"/>
          </p:nvPr>
        </p:nvSpPr>
        <p:spPr/>
        <p:txBody>
          <a:bodyPr/>
          <a:lstStyle/>
          <a:p>
            <a:pPr marL="457200" indent="-457200">
              <a:lnSpc>
                <a:spcPct val="80000"/>
              </a:lnSpc>
            </a:pPr>
            <a:r>
              <a:rPr lang="en-US" altLang="zh-TW" sz="2400" dirty="0">
                <a:latin typeface="+mj-ea"/>
                <a:ea typeface="+mj-ea"/>
              </a:rPr>
              <a:t>105-5-24</a:t>
            </a:r>
            <a:r>
              <a:rPr lang="zh-TW" altLang="en-US" sz="2400" dirty="0">
                <a:latin typeface="+mj-ea"/>
                <a:ea typeface="+mj-ea"/>
              </a:rPr>
              <a:t> </a:t>
            </a:r>
            <a:r>
              <a:rPr lang="zh-TW" altLang="en-US" sz="2400" dirty="0">
                <a:solidFill>
                  <a:srgbClr val="FF0000"/>
                </a:solidFill>
                <a:latin typeface="+mj-ea"/>
                <a:ea typeface="+mj-ea"/>
              </a:rPr>
              <a:t>中華郵政</a:t>
            </a:r>
            <a:r>
              <a:rPr lang="zh-TW" altLang="en-US" sz="2400" dirty="0">
                <a:latin typeface="+mj-ea"/>
                <a:ea typeface="+mj-ea"/>
              </a:rPr>
              <a:t>個資外洩</a:t>
            </a:r>
            <a:r>
              <a:rPr lang="en-US" altLang="zh-TW" sz="2400" dirty="0">
                <a:latin typeface="+mj-ea"/>
                <a:ea typeface="+mj-ea"/>
              </a:rPr>
              <a:t/>
            </a:r>
            <a:br>
              <a:rPr lang="en-US" altLang="zh-TW" sz="2400" dirty="0">
                <a:latin typeface="+mj-ea"/>
                <a:ea typeface="+mj-ea"/>
              </a:rPr>
            </a:br>
            <a:r>
              <a:rPr lang="zh-TW" altLang="en-US" sz="2400" dirty="0">
                <a:latin typeface="+mj-ea"/>
                <a:ea typeface="+mj-ea"/>
              </a:rPr>
              <a:t>有不少民眾於訂了郵務商城的玉荷包後，接到電話告知訂單有問題，要到 </a:t>
            </a:r>
            <a:r>
              <a:rPr lang="en-US" altLang="zh-TW" sz="2400" dirty="0">
                <a:latin typeface="+mj-ea"/>
                <a:ea typeface="+mj-ea"/>
              </a:rPr>
              <a:t>ATM </a:t>
            </a:r>
            <a:r>
              <a:rPr lang="zh-TW" altLang="en-US" sz="2400" dirty="0">
                <a:latin typeface="+mj-ea"/>
                <a:ea typeface="+mj-ea"/>
              </a:rPr>
              <a:t>操作更改設定，更有民眾因此被騙了兩萬多元。</a:t>
            </a:r>
            <a:r>
              <a:rPr lang="en-US" altLang="zh-TW" sz="2400" dirty="0">
                <a:latin typeface="+mj-ea"/>
                <a:ea typeface="+mj-ea"/>
              </a:rPr>
              <a:t/>
            </a:r>
            <a:br>
              <a:rPr lang="en-US" altLang="zh-TW" sz="2400" dirty="0">
                <a:latin typeface="+mj-ea"/>
                <a:ea typeface="+mj-ea"/>
              </a:rPr>
            </a:br>
            <a:r>
              <a:rPr lang="zh-TW" altLang="en-US" sz="2400" dirty="0">
                <a:latin typeface="+mj-ea"/>
                <a:ea typeface="+mj-ea"/>
              </a:rPr>
              <a:t>中華郵政報案後調查發現，近半年內的網購訂單資料約有 </a:t>
            </a:r>
            <a:r>
              <a:rPr lang="en-US" altLang="zh-TW" sz="2400" dirty="0">
                <a:latin typeface="+mj-ea"/>
                <a:ea typeface="+mj-ea"/>
              </a:rPr>
              <a:t>1.7 </a:t>
            </a:r>
            <a:r>
              <a:rPr lang="zh-TW" altLang="en-US" sz="2400" dirty="0">
                <a:latin typeface="+mj-ea"/>
                <a:ea typeface="+mj-ea"/>
              </a:rPr>
              <a:t>萬多筆被竊，但資料不包含銀行帳號、信用卡卡號、身分證號碼和生日等資料。</a:t>
            </a:r>
            <a:endParaRPr lang="en-US" altLang="zh-TW" sz="2400" dirty="0">
              <a:latin typeface="+mj-ea"/>
              <a:ea typeface="+mj-ea"/>
            </a:endParaRPr>
          </a:p>
          <a:p>
            <a:pPr marL="457200" indent="-457200">
              <a:lnSpc>
                <a:spcPct val="80000"/>
              </a:lnSpc>
            </a:pPr>
            <a:endParaRPr lang="zh-TW" altLang="en-US" sz="2400" b="1" dirty="0">
              <a:latin typeface="+mj-ea"/>
              <a:ea typeface="+mj-ea"/>
            </a:endParaRPr>
          </a:p>
          <a:p>
            <a:pPr marL="457200" indent="-457200">
              <a:lnSpc>
                <a:spcPct val="80000"/>
              </a:lnSpc>
            </a:pPr>
            <a:r>
              <a:rPr lang="en-US" altLang="zh-TW" sz="2400" dirty="0">
                <a:latin typeface="+mj-ea"/>
                <a:ea typeface="+mj-ea"/>
              </a:rPr>
              <a:t>105-7-19</a:t>
            </a:r>
            <a:br>
              <a:rPr lang="en-US" altLang="zh-TW" sz="2400" dirty="0">
                <a:latin typeface="+mj-ea"/>
                <a:ea typeface="+mj-ea"/>
              </a:rPr>
            </a:br>
            <a:r>
              <a:rPr lang="zh-TW" altLang="en-US" sz="2400" dirty="0">
                <a:solidFill>
                  <a:srgbClr val="FF0000"/>
                </a:solidFill>
                <a:latin typeface="+mj-ea"/>
                <a:ea typeface="+mj-ea"/>
              </a:rPr>
              <a:t>中國信託商業銀行</a:t>
            </a:r>
            <a:r>
              <a:rPr lang="zh-TW" altLang="en-US" sz="2400" dirty="0">
                <a:latin typeface="+mj-ea"/>
                <a:ea typeface="+mj-ea"/>
              </a:rPr>
              <a:t>以電子郵件寄發客戶信託財產報告書之交易明細表，含有非客戶本人之交易資料，顯示該行對委外廠商督導不周及資訊作業風險控管未臻完備。</a:t>
            </a:r>
            <a:endParaRPr lang="en-US" altLang="zh-TW" sz="2400" dirty="0">
              <a:latin typeface="+mj-ea"/>
              <a:ea typeface="+mj-ea"/>
            </a:endParaRPr>
          </a:p>
          <a:p>
            <a:endParaRPr lang="zh-TW" altLang="en-US" dirty="0"/>
          </a:p>
        </p:txBody>
      </p:sp>
    </p:spTree>
    <p:extLst>
      <p:ext uri="{BB962C8B-B14F-4D97-AF65-F5344CB8AC3E}">
        <p14:creationId xmlns:p14="http://schemas.microsoft.com/office/powerpoint/2010/main" val="345836166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公正">
  <a:themeElements>
    <a:clrScheme name="公正">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公正">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公正">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54</TotalTime>
  <Words>566</Words>
  <Application>Microsoft Office PowerPoint</Application>
  <PresentationFormat>如螢幕大小 (4:3)</PresentationFormat>
  <Paragraphs>48</Paragraphs>
  <Slides>12</Slides>
  <Notes>0</Notes>
  <HiddenSlides>0</HiddenSlides>
  <MMClips>0</MMClips>
  <ScaleCrop>false</ScaleCrop>
  <HeadingPairs>
    <vt:vector size="4" baseType="variant">
      <vt:variant>
        <vt:lpstr>佈景主題</vt:lpstr>
      </vt:variant>
      <vt:variant>
        <vt:i4>1</vt:i4>
      </vt:variant>
      <vt:variant>
        <vt:lpstr>投影片標題</vt:lpstr>
      </vt:variant>
      <vt:variant>
        <vt:i4>12</vt:i4>
      </vt:variant>
    </vt:vector>
  </HeadingPairs>
  <TitlesOfParts>
    <vt:vector size="13" baseType="lpstr">
      <vt:lpstr>公正</vt:lpstr>
      <vt:lpstr>2016年  第三次 資訊安全教育訓練</vt:lpstr>
      <vt:lpstr>我們公司的 ISO認證</vt:lpstr>
      <vt:lpstr>電腦設備使用、文件管理要求</vt:lpstr>
      <vt:lpstr>個人資料保護要求</vt:lpstr>
      <vt:lpstr>個人資料 名詞定義</vt:lpstr>
      <vt:lpstr>個人資料 名詞定義</vt:lpstr>
      <vt:lpstr>新版個資法-告知義務</vt:lpstr>
      <vt:lpstr>資料保護</vt:lpstr>
      <vt:lpstr>資安案例-個資外洩</vt:lpstr>
      <vt:lpstr>資安案例-個資外洩</vt:lpstr>
      <vt:lpstr>資安風險</vt:lpstr>
      <vt:lpstr>簡報結束</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linda</dc:creator>
  <cp:lastModifiedBy>linda</cp:lastModifiedBy>
  <cp:revision>11</cp:revision>
  <dcterms:created xsi:type="dcterms:W3CDTF">2016-10-19T03:30:33Z</dcterms:created>
  <dcterms:modified xsi:type="dcterms:W3CDTF">2016-10-20T03:52:09Z</dcterms:modified>
</cp:coreProperties>
</file>